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56"/>
  </p:notesMasterIdLst>
  <p:sldIdLst>
    <p:sldId id="256" r:id="rId2"/>
    <p:sldId id="917" r:id="rId3"/>
    <p:sldId id="918" r:id="rId4"/>
    <p:sldId id="919" r:id="rId5"/>
    <p:sldId id="920" r:id="rId6"/>
    <p:sldId id="921" r:id="rId7"/>
    <p:sldId id="922" r:id="rId8"/>
    <p:sldId id="924" r:id="rId9"/>
    <p:sldId id="923" r:id="rId10"/>
    <p:sldId id="925" r:id="rId11"/>
    <p:sldId id="926" r:id="rId12"/>
    <p:sldId id="932" r:id="rId13"/>
    <p:sldId id="927" r:id="rId14"/>
    <p:sldId id="928" r:id="rId15"/>
    <p:sldId id="929" r:id="rId16"/>
    <p:sldId id="930" r:id="rId17"/>
    <p:sldId id="970" r:id="rId18"/>
    <p:sldId id="971" r:id="rId19"/>
    <p:sldId id="972" r:id="rId20"/>
    <p:sldId id="973" r:id="rId21"/>
    <p:sldId id="975" r:id="rId22"/>
    <p:sldId id="974" r:id="rId23"/>
    <p:sldId id="976" r:id="rId24"/>
    <p:sldId id="977" r:id="rId25"/>
    <p:sldId id="978" r:id="rId26"/>
    <p:sldId id="979" r:id="rId27"/>
    <p:sldId id="980" r:id="rId28"/>
    <p:sldId id="981" r:id="rId29"/>
    <p:sldId id="982" r:id="rId30"/>
    <p:sldId id="983" r:id="rId31"/>
    <p:sldId id="984" r:id="rId32"/>
    <p:sldId id="985" r:id="rId33"/>
    <p:sldId id="986" r:id="rId34"/>
    <p:sldId id="987" r:id="rId35"/>
    <p:sldId id="988" r:id="rId36"/>
    <p:sldId id="989" r:id="rId37"/>
    <p:sldId id="990" r:id="rId38"/>
    <p:sldId id="991" r:id="rId39"/>
    <p:sldId id="992" r:id="rId40"/>
    <p:sldId id="993" r:id="rId41"/>
    <p:sldId id="994" r:id="rId42"/>
    <p:sldId id="995" r:id="rId43"/>
    <p:sldId id="997" r:id="rId44"/>
    <p:sldId id="998" r:id="rId45"/>
    <p:sldId id="999" r:id="rId46"/>
    <p:sldId id="1000" r:id="rId47"/>
    <p:sldId id="1001" r:id="rId48"/>
    <p:sldId id="1002" r:id="rId49"/>
    <p:sldId id="1003" r:id="rId50"/>
    <p:sldId id="1004" r:id="rId51"/>
    <p:sldId id="1005" r:id="rId52"/>
    <p:sldId id="1006" r:id="rId53"/>
    <p:sldId id="1014" r:id="rId54"/>
    <p:sldId id="520" r:id="rId55"/>
  </p:sldIdLst>
  <p:sldSz cx="9144000" cy="6858000" type="screen4x3"/>
  <p:notesSz cx="7099300" cy="10234613"/>
  <p:embeddedFontLst>
    <p:embeddedFont>
      <p:font typeface="Consolas" panose="020B0609020204030204" pitchFamily="49" charset="0"/>
      <p:regular r:id="rId57"/>
      <p:bold r:id="rId58"/>
      <p:italic r:id="rId59"/>
      <p:boldItalic r:id="rId60"/>
    </p:embeddedFont>
    <p:embeddedFont>
      <p:font typeface="Tahoma" panose="020B0604030504040204" pitchFamily="34" charset="0"/>
      <p:regular r:id="rId61"/>
      <p:bold r:id="rId62"/>
    </p:embeddedFont>
  </p:embeddedFontLst>
  <p:defaultTextStyle>
    <a:defPPr>
      <a:defRPr lang="en-GB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ahoma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ahoma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ahoma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ahoma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ahoma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Tahoma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Tahoma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Tahoma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Tahoma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3CC"/>
    <a:srgbClr val="003399"/>
    <a:srgbClr val="FF0066"/>
    <a:srgbClr val="00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739" autoAdjust="0"/>
    <p:restoredTop sz="86496" autoAdjust="0"/>
  </p:normalViewPr>
  <p:slideViewPr>
    <p:cSldViewPr>
      <p:cViewPr varScale="1">
        <p:scale>
          <a:sx n="60" d="100"/>
          <a:sy n="60" d="100"/>
        </p:scale>
        <p:origin x="1680" y="60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94" d="100"/>
          <a:sy n="94" d="100"/>
        </p:scale>
        <p:origin x="2652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2.fntdata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1.fntdata"/><Relationship Id="rId61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4.fntdata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363" cy="511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>
              <a:defRPr sz="1300"/>
            </a:lvl1pPr>
          </a:lstStyle>
          <a:p>
            <a:endParaRPr lang="en-GB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294" y="0"/>
            <a:ext cx="3076363" cy="511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>
              <a:defRPr sz="1300"/>
            </a:lvl1pPr>
          </a:lstStyle>
          <a:p>
            <a:endParaRPr lang="en-GB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2188" y="768350"/>
            <a:ext cx="5114925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930" y="4861441"/>
            <a:ext cx="5679440" cy="46055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106"/>
            <a:ext cx="3076363" cy="511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>
              <a:defRPr sz="1300"/>
            </a:lvl1pPr>
          </a:lstStyle>
          <a:p>
            <a:endParaRPr lang="en-GB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294" y="9721106"/>
            <a:ext cx="3076363" cy="511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>
              <a:defRPr sz="1300"/>
            </a:lvl1pPr>
          </a:lstStyle>
          <a:p>
            <a:fld id="{6E307F30-E95D-4DC1-945B-D02103101FA8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181685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ahoma" pitchFamily="34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ahoma" pitchFamily="34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ahoma" pitchFamily="34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ahoma" pitchFamily="34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ahoma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43B227E-7079-4B80-BA2E-DD57F6C58329}" type="slidenum">
              <a:rPr lang="en-GB"/>
              <a:pPr/>
              <a:t>1</a:t>
            </a:fld>
            <a:endParaRPr lang="en-GB"/>
          </a:p>
        </p:txBody>
      </p:sp>
      <p:sp>
        <p:nvSpPr>
          <p:cNvPr id="40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710290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307F30-E95D-4DC1-945B-D02103101FA8}" type="slidenum">
              <a:rPr lang="en-GB" smtClean="0"/>
              <a:pPr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7813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4213" y="1844675"/>
            <a:ext cx="7772400" cy="1470025"/>
          </a:xfrm>
        </p:spPr>
        <p:txBody>
          <a:bodyPr/>
          <a:lstStyle>
            <a:lvl1pPr algn="ctr">
              <a:defRPr>
                <a:solidFill>
                  <a:srgbClr val="0070C0"/>
                </a:solidFill>
              </a:defRPr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403350" y="3716338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20484" name="Rectangle 4"/>
          <p:cNvSpPr>
            <a:spLocks noGrp="1" noChangeArrowheads="1"/>
          </p:cNvSpPr>
          <p:nvPr>
            <p:ph type="ftr" sz="quarter" idx="3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GB" dirty="0"/>
              <a:t>25-MST</a:t>
            </a:r>
          </a:p>
        </p:txBody>
      </p:sp>
      <p:sp>
        <p:nvSpPr>
          <p:cNvPr id="20485" name="Rectangle 5"/>
          <p:cNvSpPr>
            <a:spLocks noGrp="1" noChangeArrowheads="1"/>
          </p:cNvSpPr>
          <p:nvPr>
            <p:ph type="sldNum" sz="quarter" idx="4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930464EE-74C5-42DE-B41A-1E7939C181C3}" type="slidenum">
              <a:rPr lang="en-GB"/>
              <a:pPr/>
              <a:t>‹#›</a:t>
            </a:fld>
            <a:endParaRPr lang="en-GB"/>
          </a:p>
        </p:txBody>
      </p:sp>
      <p:sp>
        <p:nvSpPr>
          <p:cNvPr id="20486" name="Line 6"/>
          <p:cNvSpPr>
            <a:spLocks noChangeShapeType="1"/>
          </p:cNvSpPr>
          <p:nvPr userDrawn="1"/>
        </p:nvSpPr>
        <p:spPr bwMode="auto">
          <a:xfrm>
            <a:off x="323850" y="3500438"/>
            <a:ext cx="864235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0487" name="Rectangle 7"/>
          <p:cNvSpPr>
            <a:spLocks noGrp="1" noChangeArrowheads="1"/>
          </p:cNvSpPr>
          <p:nvPr>
            <p:ph type="dt" sz="half" idx="2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endParaRPr lang="en-GB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0" userDrawn="1">
          <p15:clr>
            <a:srgbClr val="FBAE40"/>
          </p15:clr>
        </p15:guide>
        <p15:guide id="2" pos="298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188640"/>
            <a:ext cx="8494776" cy="777875"/>
          </a:xfrm>
        </p:spPr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 sz="2100"/>
            </a:lvl1pPr>
            <a:lvl2pPr>
              <a:defRPr sz="1900"/>
            </a:lvl2pPr>
            <a:lvl3pPr>
              <a:defRPr sz="1700"/>
            </a:lvl3pPr>
            <a:lvl4pPr>
              <a:defRPr sz="1600"/>
            </a:lvl4pPr>
            <a:lvl5pPr>
              <a:defRPr sz="15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3059832" y="6381750"/>
            <a:ext cx="3024188" cy="476250"/>
          </a:xfrm>
        </p:spPr>
        <p:txBody>
          <a:bodyPr/>
          <a:lstStyle>
            <a:lvl1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GB" dirty="0"/>
              <a:t>25-MST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1CE2B5B-3ECC-4073-85E0-5A38BE95B70D}" type="slidenum">
              <a:rPr lang="en-GB"/>
              <a:pPr/>
              <a:t>‹#›</a:t>
            </a:fld>
            <a:endParaRPr lang="en-GB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GB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96075" y="274638"/>
            <a:ext cx="2124075" cy="5851525"/>
          </a:xfrm>
        </p:spPr>
        <p:txBody>
          <a:bodyPr vert="eaVert"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23850" y="274638"/>
            <a:ext cx="6219825" cy="5851525"/>
          </a:xfrm>
        </p:spPr>
        <p:txBody>
          <a:bodyPr vert="eaVert"/>
          <a:lstStyle>
            <a:lvl1pPr>
              <a:defRPr sz="2100"/>
            </a:lvl1pPr>
            <a:lvl2pPr>
              <a:defRPr sz="1900"/>
            </a:lvl2pPr>
            <a:lvl3pPr>
              <a:defRPr sz="1700"/>
            </a:lvl3pPr>
            <a:lvl5pPr>
              <a:defRPr sz="15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3066920" y="6381750"/>
            <a:ext cx="3024188" cy="476250"/>
          </a:xfrm>
        </p:spPr>
        <p:txBody>
          <a:bodyPr/>
          <a:lstStyle>
            <a:lvl1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GB" dirty="0"/>
              <a:t>25-MST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BFC10656-B5F6-4C2B-B258-D0013A6A1799}" type="slidenum">
              <a:rPr lang="en-GB"/>
              <a:pPr/>
              <a:t>‹#›</a:t>
            </a:fld>
            <a:endParaRPr lang="en-GB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188640"/>
            <a:ext cx="8496944" cy="777875"/>
          </a:xfrm>
        </p:spPr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850" y="1124744"/>
            <a:ext cx="8496300" cy="5112568"/>
          </a:xfrm>
        </p:spPr>
        <p:txBody>
          <a:bodyPr/>
          <a:lstStyle>
            <a:lvl1pPr>
              <a:defRPr sz="2100"/>
            </a:lvl1pPr>
            <a:lvl2pPr>
              <a:defRPr sz="1900"/>
            </a:lvl2pPr>
            <a:lvl3pPr>
              <a:defRPr sz="1700"/>
            </a:lvl3pPr>
            <a:lvl5pPr>
              <a:defRPr sz="15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3062088" y="6381750"/>
            <a:ext cx="3024188" cy="476250"/>
          </a:xfrm>
        </p:spPr>
        <p:txBody>
          <a:bodyPr/>
          <a:lstStyle>
            <a:lvl1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GB" dirty="0"/>
              <a:t>25-MST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63C8D6E8-E2D4-466A-B54E-56FCD6F950CE}" type="slidenum">
              <a:rPr lang="en-GB"/>
              <a:pPr/>
              <a:t>‹#›</a:t>
            </a:fld>
            <a:endParaRPr lang="en-GB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>
                <a:solidFill>
                  <a:srgbClr val="0070C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3059832" y="6381750"/>
            <a:ext cx="3024188" cy="476250"/>
          </a:xfrm>
        </p:spPr>
        <p:txBody>
          <a:bodyPr/>
          <a:lstStyle>
            <a:lvl1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GB" dirty="0"/>
              <a:t>25-MST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93227E4-7A49-48B5-9005-D3E138ABBA16}" type="slidenum">
              <a:rPr lang="en-GB"/>
              <a:pPr/>
              <a:t>‹#›</a:t>
            </a:fld>
            <a:endParaRPr lang="en-GB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188640"/>
            <a:ext cx="8496944" cy="777875"/>
          </a:xfrm>
        </p:spPr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23850" y="1124744"/>
            <a:ext cx="4171950" cy="5001419"/>
          </a:xfrm>
        </p:spPr>
        <p:txBody>
          <a:bodyPr/>
          <a:lstStyle>
            <a:lvl1pPr>
              <a:defRPr sz="2100"/>
            </a:lvl1pPr>
            <a:lvl2pPr>
              <a:defRPr sz="1900"/>
            </a:lvl2pPr>
            <a:lvl3pPr>
              <a:defRPr sz="1700"/>
            </a:lvl3pPr>
            <a:lvl4pPr>
              <a:defRPr sz="1600"/>
            </a:lvl4pPr>
            <a:lvl5pPr>
              <a:defRPr sz="15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24744"/>
            <a:ext cx="4171950" cy="5001419"/>
          </a:xfrm>
        </p:spPr>
        <p:txBody>
          <a:bodyPr/>
          <a:lstStyle>
            <a:lvl1pPr>
              <a:defRPr sz="2100"/>
            </a:lvl1pPr>
            <a:lvl2pPr>
              <a:defRPr sz="1900"/>
            </a:lvl2pPr>
            <a:lvl3pPr>
              <a:defRPr sz="1700"/>
            </a:lvl3pPr>
            <a:lvl4pPr>
              <a:defRPr sz="1600"/>
            </a:lvl4pPr>
            <a:lvl5pPr>
              <a:defRPr sz="15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3059832" y="6381750"/>
            <a:ext cx="3024188" cy="476250"/>
          </a:xfrm>
        </p:spPr>
        <p:txBody>
          <a:bodyPr/>
          <a:lstStyle>
            <a:lvl1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GB" dirty="0"/>
              <a:t>25-MST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24D7F138-CABA-494C-B139-3348C3F117E5}" type="slidenum">
              <a:rPr lang="en-GB"/>
              <a:pPr/>
              <a:t>‹#›</a:t>
            </a:fld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188640"/>
            <a:ext cx="8494776" cy="1143000"/>
          </a:xfrm>
        </p:spPr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100"/>
            </a:lvl1pPr>
            <a:lvl2pPr>
              <a:defRPr sz="1900"/>
            </a:lvl2pPr>
            <a:lvl3pPr>
              <a:defRPr sz="1700"/>
            </a:lvl3pPr>
            <a:lvl4pPr>
              <a:defRPr sz="1600"/>
            </a:lvl4pPr>
            <a:lvl5pPr>
              <a:defRPr sz="15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100"/>
            </a:lvl1pPr>
            <a:lvl2pPr>
              <a:defRPr sz="1900"/>
            </a:lvl2pPr>
            <a:lvl3pPr>
              <a:defRPr sz="1700"/>
            </a:lvl3pPr>
            <a:lvl4pPr>
              <a:defRPr sz="1600"/>
            </a:lvl4pPr>
            <a:lvl5pPr>
              <a:defRPr sz="15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>
          <a:xfrm>
            <a:off x="3059832" y="6381750"/>
            <a:ext cx="3024188" cy="476250"/>
          </a:xfrm>
        </p:spPr>
        <p:txBody>
          <a:bodyPr/>
          <a:lstStyle>
            <a:lvl1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GB" dirty="0"/>
              <a:t>25-MST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CAA79DA3-BF4E-40A8-8F6E-F5109A9F2DA7}" type="slidenum">
              <a:rPr lang="en-GB"/>
              <a:pPr/>
              <a:t>‹#›</a:t>
            </a:fld>
            <a:endParaRPr lang="en-GB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188640"/>
            <a:ext cx="8496944" cy="777875"/>
          </a:xfrm>
        </p:spPr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3059832" y="6381750"/>
            <a:ext cx="3024188" cy="476250"/>
          </a:xfrm>
        </p:spPr>
        <p:txBody>
          <a:bodyPr/>
          <a:lstStyle>
            <a:lvl1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GB" dirty="0"/>
              <a:t>25-MST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E65293E3-F4F3-4363-BC2F-E6A2CD940E4C}" type="slidenum">
              <a:rPr lang="en-GB"/>
              <a:pPr/>
              <a:t>‹#›</a:t>
            </a:fld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3059832" y="6381750"/>
            <a:ext cx="3024188" cy="476250"/>
          </a:xfrm>
        </p:spPr>
        <p:txBody>
          <a:bodyPr/>
          <a:lstStyle>
            <a:lvl1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GB" dirty="0"/>
              <a:t>25-MST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EFD2D0C-D78B-4496-B32C-58738062D587}" type="slidenum">
              <a:rPr lang="en-GB"/>
              <a:pPr/>
              <a:t>‹#›</a:t>
            </a:fld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>
                <a:solidFill>
                  <a:srgbClr val="0070C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3059832" y="6381750"/>
            <a:ext cx="3024188" cy="476250"/>
          </a:xfrm>
        </p:spPr>
        <p:txBody>
          <a:bodyPr/>
          <a:lstStyle>
            <a:lvl1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GB" dirty="0"/>
              <a:t>25-MST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1703EBF0-A890-4352-8C84-0E2FE7968D9C}" type="slidenum">
              <a:rPr lang="en-GB"/>
              <a:pPr/>
              <a:t>‹#›</a:t>
            </a:fld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>
                <a:solidFill>
                  <a:srgbClr val="0070C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3059832" y="6381750"/>
            <a:ext cx="3024188" cy="476250"/>
          </a:xfrm>
        </p:spPr>
        <p:txBody>
          <a:bodyPr/>
          <a:lstStyle>
            <a:lvl1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GB" dirty="0"/>
              <a:t>25-MST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C6CAE48C-F1F9-47E0-96BC-AD3F31B5CC07}" type="slidenum">
              <a:rPr lang="en-GB"/>
              <a:pPr/>
              <a:t>‹#›</a:t>
            </a:fld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32237" y="188640"/>
            <a:ext cx="8494776" cy="777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dirty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23850" y="1124744"/>
            <a:ext cx="8496300" cy="51125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059832" y="6381750"/>
            <a:ext cx="3024188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r>
              <a:rPr lang="en-GB" dirty="0"/>
              <a:t>25-MST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32588" y="6381750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3C9CEF86-67DF-4174-BD01-46D228FA3D60}" type="slidenum">
              <a:rPr lang="en-GB"/>
              <a:pPr/>
              <a:t>‹#›</a:t>
            </a:fld>
            <a:endParaRPr lang="en-GB"/>
          </a:p>
        </p:txBody>
      </p:sp>
      <p:sp>
        <p:nvSpPr>
          <p:cNvPr id="1031" name="Line 7"/>
          <p:cNvSpPr>
            <a:spLocks noChangeShapeType="1"/>
          </p:cNvSpPr>
          <p:nvPr userDrawn="1"/>
        </p:nvSpPr>
        <p:spPr bwMode="auto">
          <a:xfrm>
            <a:off x="250825" y="1052736"/>
            <a:ext cx="864235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32" name="Rectangle 8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68313" y="6381750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endParaRPr lang="en-GB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rtl="0" fontAlgn="base">
        <a:spcBef>
          <a:spcPct val="0"/>
        </a:spcBef>
        <a:spcAft>
          <a:spcPct val="0"/>
        </a:spcAft>
        <a:defRPr sz="2800">
          <a:solidFill>
            <a:srgbClr val="0070C0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2800">
          <a:solidFill>
            <a:srgbClr val="0033CC"/>
          </a:solidFill>
          <a:latin typeface="Tahoma" pitchFamily="34" charset="0"/>
        </a:defRPr>
      </a:lvl2pPr>
      <a:lvl3pPr algn="ctr" rtl="0" fontAlgn="base">
        <a:spcBef>
          <a:spcPct val="0"/>
        </a:spcBef>
        <a:spcAft>
          <a:spcPct val="0"/>
        </a:spcAft>
        <a:defRPr sz="2800">
          <a:solidFill>
            <a:srgbClr val="0033CC"/>
          </a:solidFill>
          <a:latin typeface="Tahoma" pitchFamily="34" charset="0"/>
        </a:defRPr>
      </a:lvl3pPr>
      <a:lvl4pPr algn="ctr" rtl="0" fontAlgn="base">
        <a:spcBef>
          <a:spcPct val="0"/>
        </a:spcBef>
        <a:spcAft>
          <a:spcPct val="0"/>
        </a:spcAft>
        <a:defRPr sz="2800">
          <a:solidFill>
            <a:srgbClr val="0033CC"/>
          </a:solidFill>
          <a:latin typeface="Tahoma" pitchFamily="34" charset="0"/>
        </a:defRPr>
      </a:lvl4pPr>
      <a:lvl5pPr algn="ctr" rtl="0" fontAlgn="base">
        <a:spcBef>
          <a:spcPct val="0"/>
        </a:spcBef>
        <a:spcAft>
          <a:spcPct val="0"/>
        </a:spcAft>
        <a:defRPr sz="2800">
          <a:solidFill>
            <a:srgbClr val="0033CC"/>
          </a:solidFill>
          <a:latin typeface="Tahoma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2800">
          <a:solidFill>
            <a:srgbClr val="0033CC"/>
          </a:solidFill>
          <a:latin typeface="Tahoma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2800">
          <a:solidFill>
            <a:srgbClr val="0033CC"/>
          </a:solidFill>
          <a:latin typeface="Tahoma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2800">
          <a:solidFill>
            <a:srgbClr val="0033CC"/>
          </a:solidFill>
          <a:latin typeface="Tahoma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2800">
          <a:solidFill>
            <a:srgbClr val="0033CC"/>
          </a:solidFill>
          <a:latin typeface="Tahoma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chemeClr val="tx1"/>
        </a:buClr>
        <a:buChar char="•"/>
        <a:defRPr sz="21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chemeClr val="tx1"/>
        </a:buClr>
        <a:buFont typeface="Tahoma" pitchFamily="34" charset="0"/>
        <a:buChar char="–"/>
        <a:defRPr sz="1900">
          <a:solidFill>
            <a:schemeClr val="tx1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Wingdings" pitchFamily="2" charset="2"/>
        <a:buChar char="Ø"/>
        <a:defRPr sz="1700">
          <a:solidFill>
            <a:schemeClr val="tx1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Tahoma" pitchFamily="34" charset="0"/>
        <a:buChar char="»"/>
        <a:defRPr sz="1600"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Wingdings" pitchFamily="2" charset="2"/>
        <a:buChar char="v"/>
        <a:defRPr sz="15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Wingdings" pitchFamily="2" charset="2"/>
        <a:buChar char="v"/>
        <a:defRPr sz="16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Wingdings" pitchFamily="2" charset="2"/>
        <a:buChar char="v"/>
        <a:defRPr sz="16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Wingdings" pitchFamily="2" charset="2"/>
        <a:buChar char="v"/>
        <a:defRPr sz="16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Wingdings" pitchFamily="2" charset="2"/>
        <a:buChar char="v"/>
        <a:defRPr sz="16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w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dirty="0"/>
              <a:t>25-MST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0464EE-74C5-42DE-B41A-1E7939C181C3}" type="slidenum">
              <a:rPr lang="en-GB" smtClean="0"/>
              <a:pPr/>
              <a:t>1</a:t>
            </a:fld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Data Structures</a:t>
            </a:r>
            <a:endParaRPr lang="en-US" sz="2100" dirty="0">
              <a:solidFill>
                <a:schemeClr val="tx1"/>
              </a:solidFill>
            </a:endParaRP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b="1" dirty="0"/>
              <a:t>25. Minimum Spanning Tree (MST)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Minimum Spanning Tree (MST)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Spanning tree that minimizes the weight</a:t>
            </a:r>
          </a:p>
          <a:p>
            <a:pPr lvl="1"/>
            <a:r>
              <a:rPr lang="en-US" dirty="0"/>
              <a:t>Such a tree is termed a minimum spanning tree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weight of this spanning tree is 14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dirty="0"/>
              <a:t>25-MST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C8D6E8-E2D4-466A-B54E-56FCD6F950CE}" type="slidenum">
              <a:rPr lang="en-GB" smtClean="0"/>
              <a:pPr/>
              <a:t>10</a:t>
            </a:fld>
            <a:endParaRPr lang="en-GB"/>
          </a:p>
        </p:txBody>
      </p:sp>
      <p:pic>
        <p:nvPicPr>
          <p:cNvPr id="6" name="Picture 7" descr="st0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382" y="2492896"/>
            <a:ext cx="8703833" cy="2376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17988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Minimum Spanning Tree (MST)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a different vertex is used as the root</a:t>
            </a:r>
          </a:p>
          <a:p>
            <a:pPr lvl="1"/>
            <a:r>
              <a:rPr lang="en-US" dirty="0"/>
              <a:t>A different tree is obtained</a:t>
            </a:r>
          </a:p>
          <a:p>
            <a:pPr lvl="1"/>
            <a:r>
              <a:rPr lang="en-US" dirty="0"/>
              <a:t>However, this is simply the result of one or more rotations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dirty="0"/>
              <a:t>25-MST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C8D6E8-E2D4-466A-B54E-56FCD6F950CE}" type="slidenum">
              <a:rPr lang="en-GB" smtClean="0"/>
              <a:pPr/>
              <a:t>11</a:t>
            </a:fld>
            <a:endParaRPr lang="en-GB"/>
          </a:p>
        </p:txBody>
      </p:sp>
      <p:pic>
        <p:nvPicPr>
          <p:cNvPr id="6" name="Picture 7" descr="st0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083" y="2996952"/>
            <a:ext cx="8703833" cy="2376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16472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Spanning Forest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Suppose that a graph is composed of N connected sub-graphs</a:t>
            </a:r>
          </a:p>
          <a:p>
            <a:r>
              <a:rPr lang="en-US" dirty="0"/>
              <a:t>A spanning forest is a collection of N spanning trees</a:t>
            </a:r>
          </a:p>
          <a:p>
            <a:pPr lvl="1"/>
            <a:r>
              <a:rPr lang="en-US" dirty="0"/>
              <a:t>One for each connected sub-graph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 minimum spanning forest </a:t>
            </a:r>
          </a:p>
          <a:p>
            <a:pPr lvl="1"/>
            <a:r>
              <a:rPr lang="en-US" dirty="0"/>
              <a:t>A collection of N minimum spanning trees</a:t>
            </a:r>
          </a:p>
          <a:p>
            <a:pPr lvl="1"/>
            <a:r>
              <a:rPr lang="en-US" dirty="0"/>
              <a:t>One for each connected vertex-induced sub-graph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dirty="0"/>
              <a:t>25-MST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C8D6E8-E2D4-466A-B54E-56FCD6F950CE}" type="slidenum">
              <a:rPr lang="en-GB" smtClean="0"/>
              <a:pPr/>
              <a:t>12</a:t>
            </a:fld>
            <a:endParaRPr lang="en-GB"/>
          </a:p>
        </p:txBody>
      </p:sp>
      <p:pic>
        <p:nvPicPr>
          <p:cNvPr id="6" name="Picture 6" descr="A graph sub-divided into three connected sub-components.  In each of the sub-components, a spanning tree is highlighted.  Together, the three spanning trees create a spanning forest." title="A spanning fores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20792" y="2276872"/>
            <a:ext cx="4698942" cy="3312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5557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Consider supplying power to</a:t>
            </a:r>
          </a:p>
          <a:p>
            <a:pPr lvl="1"/>
            <a:r>
              <a:rPr lang="en-US" dirty="0"/>
              <a:t>All circuit elements on a board</a:t>
            </a:r>
          </a:p>
          <a:p>
            <a:pPr lvl="1"/>
            <a:r>
              <a:rPr lang="en-US" dirty="0"/>
              <a:t>A number of loads within a building</a:t>
            </a:r>
          </a:p>
          <a:p>
            <a:endParaRPr lang="en-US" dirty="0"/>
          </a:p>
          <a:p>
            <a:r>
              <a:rPr lang="en-US" dirty="0"/>
              <a:t>A minimum spanning tree will give the lowest-cost solution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dirty="0"/>
              <a:t>25-MST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C8D6E8-E2D4-466A-B54E-56FCD6F950CE}" type="slidenum">
              <a:rPr lang="en-GB" smtClean="0"/>
              <a:pPr/>
              <a:t>13</a:t>
            </a:fld>
            <a:endParaRPr lang="en-GB"/>
          </a:p>
        </p:txBody>
      </p:sp>
      <p:pic>
        <p:nvPicPr>
          <p:cNvPr id="6" name="Picture 5" descr="c6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3860800"/>
            <a:ext cx="4551363" cy="2093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9700" y="3860800"/>
            <a:ext cx="3652838" cy="164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199921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First application of a minimum spanning tree algorithm was by the Czech mathematician </a:t>
            </a:r>
            <a:r>
              <a:rPr lang="en-US" dirty="0" err="1"/>
              <a:t>Otakar</a:t>
            </a:r>
            <a:r>
              <a:rPr lang="en-US" dirty="0"/>
              <a:t> </a:t>
            </a:r>
            <a:r>
              <a:rPr lang="en-US" dirty="0" err="1"/>
              <a:t>Borůvka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Designed electricity grid in </a:t>
            </a:r>
            <a:r>
              <a:rPr lang="en-US" dirty="0" err="1"/>
              <a:t>Morovia</a:t>
            </a:r>
            <a:r>
              <a:rPr lang="en-US" dirty="0"/>
              <a:t> in 1926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dirty="0"/>
              <a:t>25-MST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C8D6E8-E2D4-466A-B54E-56FCD6F950CE}" type="slidenum">
              <a:rPr lang="en-GB" smtClean="0"/>
              <a:pPr/>
              <a:t>14</a:t>
            </a:fld>
            <a:endParaRPr lang="en-GB"/>
          </a:p>
        </p:txBody>
      </p:sp>
      <p:pic>
        <p:nvPicPr>
          <p:cNvPr id="6" name="Picture 2" descr="File:Moravia in EU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81" t="10427" r="10480" b="18307"/>
          <a:stretch/>
        </p:blipFill>
        <p:spPr bwMode="auto">
          <a:xfrm>
            <a:off x="4644008" y="2348881"/>
            <a:ext cx="4070238" cy="3843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38082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Consider attempting to find the best means of connecting a number of Local Area Networks (LANs)</a:t>
            </a:r>
          </a:p>
          <a:p>
            <a:pPr lvl="1"/>
            <a:r>
              <a:rPr lang="en-US" dirty="0"/>
              <a:t>Minimize the number of bridges</a:t>
            </a:r>
          </a:p>
          <a:p>
            <a:pPr lvl="1"/>
            <a:r>
              <a:rPr lang="en-US" dirty="0"/>
              <a:t>Costs not strictly dependent on distances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22-MST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C8D6E8-E2D4-466A-B54E-56FCD6F950CE}" type="slidenum">
              <a:rPr lang="en-GB" smtClean="0"/>
              <a:pPr/>
              <a:t>15</a:t>
            </a:fld>
            <a:endParaRPr lang="en-GB"/>
          </a:p>
        </p:txBody>
      </p:sp>
      <p:pic>
        <p:nvPicPr>
          <p:cNvPr id="6" name="Picture 4" descr="w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886" y="2619068"/>
            <a:ext cx="4356506" cy="40391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5" descr="w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4549" y="2619068"/>
            <a:ext cx="4337050" cy="4021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75202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Algorithms For Obtaining MST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Kruskal's</a:t>
            </a:r>
            <a:r>
              <a:rPr lang="en-US" dirty="0"/>
              <a:t> Algorithm</a:t>
            </a:r>
          </a:p>
          <a:p>
            <a:endParaRPr lang="en-US" dirty="0"/>
          </a:p>
          <a:p>
            <a:r>
              <a:rPr lang="en-US" dirty="0"/>
              <a:t>Prim's Algorithm</a:t>
            </a:r>
          </a:p>
          <a:p>
            <a:endParaRPr lang="en-US" dirty="0"/>
          </a:p>
          <a:p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Boruvka's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Algorithm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dirty="0"/>
              <a:t>25-MST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C8D6E8-E2D4-466A-B54E-56FCD6F950CE}" type="slidenum">
              <a:rPr lang="en-GB" smtClean="0"/>
              <a:pPr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31500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dirty="0"/>
              <a:t>25-MST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C8D6E8-E2D4-466A-B54E-56FCD6F950CE}" type="slidenum">
              <a:rPr lang="en-GB" smtClean="0"/>
              <a:pPr/>
              <a:t>17</a:t>
            </a:fld>
            <a:endParaRPr lang="en-GB"/>
          </a:p>
        </p:txBody>
      </p:sp>
      <p:sp>
        <p:nvSpPr>
          <p:cNvPr id="6" name="TextBox 5"/>
          <p:cNvSpPr txBox="1"/>
          <p:nvPr/>
        </p:nvSpPr>
        <p:spPr>
          <a:xfrm>
            <a:off x="1043608" y="3284984"/>
            <a:ext cx="68407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800" dirty="0">
                <a:solidFill>
                  <a:srgbClr val="0070C0"/>
                </a:solidFill>
              </a:rPr>
              <a:t>Prim’s Algorithm</a:t>
            </a:r>
            <a:endParaRPr lang="en-US" sz="28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58810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Suppose we take a vertex </a:t>
            </a:r>
            <a:r>
              <a:rPr lang="en-US" dirty="0">
                <a:latin typeface="Consolas" panose="020B0609020204030204" pitchFamily="49" charset="0"/>
              </a:rPr>
              <a:t>v</a:t>
            </a:r>
            <a:r>
              <a:rPr lang="en-US" baseline="-25000" dirty="0">
                <a:latin typeface="Consolas" panose="020B0609020204030204" pitchFamily="49" charset="0"/>
              </a:rPr>
              <a:t>1</a:t>
            </a:r>
          </a:p>
          <a:p>
            <a:pPr lvl="1"/>
            <a:r>
              <a:rPr lang="en-US" dirty="0"/>
              <a:t>It forms a minimum spanning tree on one vertex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dirty="0"/>
              <a:t>25-MST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C8D6E8-E2D4-466A-B54E-56FCD6F950CE}" type="slidenum">
              <a:rPr lang="en-GB" smtClean="0"/>
              <a:pPr/>
              <a:t>18</a:t>
            </a:fld>
            <a:endParaRPr lang="en-GB"/>
          </a:p>
        </p:txBody>
      </p:sp>
      <p:pic>
        <p:nvPicPr>
          <p:cNvPr id="7" name="Picture 3" descr="C:\Users\dwharder\Desktop\v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2182686"/>
            <a:ext cx="5184576" cy="3838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9"/>
          <p:cNvSpPr>
            <a:spLocks noChangeArrowheads="1"/>
          </p:cNvSpPr>
          <p:nvPr/>
        </p:nvSpPr>
        <p:spPr bwMode="auto">
          <a:xfrm>
            <a:off x="4285123" y="4365104"/>
            <a:ext cx="53066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CA" altLang="en-US" i="1" dirty="0">
                <a:latin typeface="Consolas" panose="020B0609020204030204" pitchFamily="49" charset="0"/>
                <a:cs typeface="Times New Roman" pitchFamily="18" charset="0"/>
              </a:rPr>
              <a:t>v</a:t>
            </a:r>
            <a:r>
              <a:rPr lang="en-CA" altLang="en-US" baseline="-25000" dirty="0">
                <a:latin typeface="Consolas" panose="020B0609020204030204" pitchFamily="49" charset="0"/>
                <a:cs typeface="Times New Roman" pitchFamily="18" charset="0"/>
              </a:rPr>
              <a:t>1</a:t>
            </a:r>
            <a:r>
              <a:rPr lang="en-CA" altLang="en-US" dirty="0">
                <a:latin typeface="Consolas" panose="020B06090202040302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75058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 that adjacent vertex </a:t>
            </a:r>
            <a:r>
              <a:rPr lang="en-US" dirty="0">
                <a:latin typeface="Consolas" panose="020B0609020204030204" pitchFamily="49" charset="0"/>
              </a:rPr>
              <a:t>v</a:t>
            </a:r>
            <a:r>
              <a:rPr lang="en-US" baseline="-25000" dirty="0">
                <a:latin typeface="Consolas" panose="020B0609020204030204" pitchFamily="49" charset="0"/>
              </a:rPr>
              <a:t>2</a:t>
            </a:r>
            <a:r>
              <a:rPr lang="en-US" dirty="0"/>
              <a:t> that has a connecting edge </a:t>
            </a:r>
            <a:r>
              <a:rPr lang="en-US" dirty="0">
                <a:latin typeface="Consolas" panose="020B0609020204030204" pitchFamily="49" charset="0"/>
              </a:rPr>
              <a:t>e</a:t>
            </a:r>
            <a:r>
              <a:rPr lang="en-US" baseline="-25000" dirty="0">
                <a:latin typeface="Consolas" panose="020B0609020204030204" pitchFamily="49" charset="0"/>
              </a:rPr>
              <a:t>1</a:t>
            </a:r>
            <a:r>
              <a:rPr lang="en-US" dirty="0"/>
              <a:t> of minimum weight</a:t>
            </a:r>
          </a:p>
          <a:p>
            <a:pPr lvl="1"/>
            <a:r>
              <a:rPr lang="en-US" dirty="0"/>
              <a:t>This forms a minimum spanning tree on two vertices </a:t>
            </a:r>
          </a:p>
          <a:p>
            <a:pPr lvl="1"/>
            <a:r>
              <a:rPr lang="en-US" dirty="0">
                <a:latin typeface="Consolas" panose="020B0609020204030204" pitchFamily="49" charset="0"/>
              </a:rPr>
              <a:t>e</a:t>
            </a:r>
            <a:r>
              <a:rPr lang="en-US" baseline="-25000" dirty="0">
                <a:latin typeface="Consolas" panose="020B0609020204030204" pitchFamily="49" charset="0"/>
              </a:rPr>
              <a:t>1</a:t>
            </a:r>
            <a:r>
              <a:rPr lang="en-US" dirty="0"/>
              <a:t> must be in any minimum spanning tree containing the vertices </a:t>
            </a:r>
            <a:r>
              <a:rPr lang="en-US" dirty="0">
                <a:latin typeface="Consolas" panose="020B0609020204030204" pitchFamily="49" charset="0"/>
              </a:rPr>
              <a:t>v</a:t>
            </a:r>
            <a:r>
              <a:rPr lang="en-US" baseline="-25000" dirty="0">
                <a:latin typeface="Consolas" panose="020B0609020204030204" pitchFamily="49" charset="0"/>
              </a:rPr>
              <a:t>1</a:t>
            </a:r>
            <a:r>
              <a:rPr lang="en-US" dirty="0"/>
              <a:t> and </a:t>
            </a:r>
            <a:r>
              <a:rPr lang="en-US" dirty="0">
                <a:latin typeface="Consolas" panose="020B0609020204030204" pitchFamily="49" charset="0"/>
              </a:rPr>
              <a:t>v</a:t>
            </a:r>
            <a:r>
              <a:rPr lang="en-US" baseline="-25000" dirty="0">
                <a:latin typeface="Consolas" panose="020B0609020204030204" pitchFamily="49" charset="0"/>
              </a:rPr>
              <a:t>2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dirty="0"/>
              <a:t>25-MST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C8D6E8-E2D4-466A-B54E-56FCD6F950CE}" type="slidenum">
              <a:rPr lang="en-GB" smtClean="0"/>
              <a:pPr/>
              <a:t>19</a:t>
            </a:fld>
            <a:endParaRPr lang="en-GB"/>
          </a:p>
        </p:txBody>
      </p:sp>
      <p:pic>
        <p:nvPicPr>
          <p:cNvPr id="7" name="Picture 4" descr="C:\Users\dwharder\Desktop\v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2388" y="2535788"/>
            <a:ext cx="5194379" cy="38459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4198191" y="4653926"/>
            <a:ext cx="48169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CA" altLang="en-US" sz="2000" i="1" dirty="0">
                <a:latin typeface="Consolas" panose="020B0609020204030204" pitchFamily="49" charset="0"/>
                <a:cs typeface="Times New Roman" pitchFamily="18" charset="0"/>
              </a:rPr>
              <a:t>v</a:t>
            </a:r>
            <a:r>
              <a:rPr lang="en-CA" altLang="en-US" sz="2000" baseline="-25000" dirty="0">
                <a:latin typeface="Consolas" panose="020B0609020204030204" pitchFamily="49" charset="0"/>
                <a:cs typeface="Times New Roman" pitchFamily="18" charset="0"/>
              </a:rPr>
              <a:t>1</a:t>
            </a:r>
            <a:r>
              <a:rPr lang="en-CA" altLang="en-US" sz="2000" dirty="0">
                <a:latin typeface="Consolas" panose="020B0609020204030204" pitchFamily="49" charset="0"/>
              </a:rPr>
              <a:t> </a:t>
            </a:r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3650266" y="3441152"/>
            <a:ext cx="56137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CA" altLang="en-US" sz="2000" i="1" dirty="0">
                <a:latin typeface="Consolas" panose="020B0609020204030204" pitchFamily="49" charset="0"/>
                <a:cs typeface="Times New Roman" pitchFamily="18" charset="0"/>
              </a:rPr>
              <a:t>v</a:t>
            </a:r>
            <a:r>
              <a:rPr lang="en-CA" altLang="en-US" sz="2000" baseline="-25000" dirty="0">
                <a:latin typeface="Consolas" panose="020B0609020204030204" pitchFamily="49" charset="0"/>
                <a:cs typeface="Times New Roman" pitchFamily="18" charset="0"/>
              </a:rPr>
              <a:t>2</a:t>
            </a:r>
            <a:r>
              <a:rPr lang="en-CA" altLang="en-US" sz="2000" dirty="0">
                <a:latin typeface="Consolas" panose="020B0609020204030204" pitchFamily="49" charset="0"/>
              </a:rPr>
              <a:t> </a:t>
            </a:r>
          </a:p>
        </p:txBody>
      </p:sp>
      <p:sp>
        <p:nvSpPr>
          <p:cNvPr id="10" name="Rectangle 8"/>
          <p:cNvSpPr>
            <a:spLocks noChangeArrowheads="1"/>
          </p:cNvSpPr>
          <p:nvPr/>
        </p:nvSpPr>
        <p:spPr bwMode="auto">
          <a:xfrm>
            <a:off x="4118514" y="3953467"/>
            <a:ext cx="56137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CA" altLang="en-US" sz="2000" i="1" dirty="0">
                <a:latin typeface="Consolas" panose="020B0609020204030204" pitchFamily="49" charset="0"/>
                <a:cs typeface="Times New Roman" pitchFamily="18" charset="0"/>
              </a:rPr>
              <a:t>e</a:t>
            </a:r>
            <a:r>
              <a:rPr lang="en-CA" altLang="en-US" sz="2000" baseline="-25000" dirty="0">
                <a:latin typeface="Consolas" panose="020B0609020204030204" pitchFamily="49" charset="0"/>
                <a:cs typeface="Times New Roman" pitchFamily="18" charset="0"/>
              </a:rPr>
              <a:t>1</a:t>
            </a:r>
            <a:r>
              <a:rPr lang="en-CA" altLang="en-US" sz="2000" dirty="0">
                <a:latin typeface="Consolas" panose="020B06090202040302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02835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Spanning Trees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spanning tree of a graph is just a subgraph that contains all the vertices and is a tree</a:t>
            </a:r>
          </a:p>
          <a:p>
            <a:endParaRPr lang="en-US" dirty="0"/>
          </a:p>
          <a:p>
            <a:r>
              <a:rPr lang="en-US" dirty="0"/>
              <a:t>Formal definition</a:t>
            </a:r>
          </a:p>
          <a:p>
            <a:pPr lvl="1"/>
            <a:r>
              <a:rPr lang="en-US" dirty="0"/>
              <a:t>Given a connected graph with </a:t>
            </a:r>
            <a:r>
              <a:rPr lang="en-US" dirty="0">
                <a:latin typeface="Consolas" panose="020B0609020204030204" pitchFamily="49" charset="0"/>
              </a:rPr>
              <a:t>|V| = n </a:t>
            </a:r>
            <a:r>
              <a:rPr lang="en-US" dirty="0"/>
              <a:t>vertices</a:t>
            </a:r>
          </a:p>
          <a:p>
            <a:pPr lvl="1"/>
            <a:r>
              <a:rPr lang="en-US" dirty="0"/>
              <a:t>A spanning tree is defined a collection of </a:t>
            </a:r>
            <a:r>
              <a:rPr lang="en-US" dirty="0">
                <a:latin typeface="Consolas" panose="020B0609020204030204" pitchFamily="49" charset="0"/>
              </a:rPr>
              <a:t>n – 1 </a:t>
            </a:r>
            <a:r>
              <a:rPr lang="en-US" dirty="0"/>
              <a:t>edges which connect all </a:t>
            </a:r>
            <a:r>
              <a:rPr lang="en-US" dirty="0">
                <a:latin typeface="Consolas" panose="020B0609020204030204" pitchFamily="49" charset="0"/>
              </a:rPr>
              <a:t>n</a:t>
            </a:r>
            <a:r>
              <a:rPr lang="en-US" dirty="0"/>
              <a:t> vertices</a:t>
            </a:r>
          </a:p>
          <a:p>
            <a:pPr lvl="1"/>
            <a:r>
              <a:rPr lang="en-US" dirty="0"/>
              <a:t>The n vertices and </a:t>
            </a:r>
            <a:r>
              <a:rPr lang="en-US" dirty="0">
                <a:latin typeface="Consolas" panose="020B0609020204030204" pitchFamily="49" charset="0"/>
              </a:rPr>
              <a:t>n – 1 </a:t>
            </a:r>
            <a:r>
              <a:rPr lang="en-US" dirty="0"/>
              <a:t>edges define a connected sub-graph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dirty="0"/>
              <a:t>25-MST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C8D6E8-E2D4-466A-B54E-56FCD6F950CE}" type="slidenum">
              <a:rPr lang="en-GB" smtClean="0"/>
              <a:pPr/>
              <a:t>2</a:t>
            </a:fld>
            <a:endParaRPr lang="en-GB"/>
          </a:p>
        </p:txBody>
      </p:sp>
      <p:grpSp>
        <p:nvGrpSpPr>
          <p:cNvPr id="18" name="Group 17"/>
          <p:cNvGrpSpPr/>
          <p:nvPr/>
        </p:nvGrpSpPr>
        <p:grpSpPr>
          <a:xfrm>
            <a:off x="1979712" y="4388550"/>
            <a:ext cx="1333872" cy="1490464"/>
            <a:chOff x="1602904" y="4602832"/>
            <a:chExt cx="990600" cy="1066800"/>
          </a:xfrm>
        </p:grpSpPr>
        <p:sp>
          <p:nvSpPr>
            <p:cNvPr id="8" name="Oval 4"/>
            <p:cNvSpPr>
              <a:spLocks noChangeArrowheads="1"/>
            </p:cNvSpPr>
            <p:nvPr/>
          </p:nvSpPr>
          <p:spPr bwMode="auto">
            <a:xfrm>
              <a:off x="1602904" y="4602832"/>
              <a:ext cx="304800" cy="3048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l-GR" altLang="en-US"/>
            </a:p>
          </p:txBody>
        </p:sp>
        <p:sp>
          <p:nvSpPr>
            <p:cNvPr id="9" name="Oval 5"/>
            <p:cNvSpPr>
              <a:spLocks noChangeArrowheads="1"/>
            </p:cNvSpPr>
            <p:nvPr/>
          </p:nvSpPr>
          <p:spPr bwMode="auto">
            <a:xfrm>
              <a:off x="2288704" y="4602832"/>
              <a:ext cx="304800" cy="3048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l-GR" altLang="en-US"/>
            </a:p>
          </p:txBody>
        </p:sp>
        <p:sp>
          <p:nvSpPr>
            <p:cNvPr id="10" name="Oval 6"/>
            <p:cNvSpPr>
              <a:spLocks noChangeArrowheads="1"/>
            </p:cNvSpPr>
            <p:nvPr/>
          </p:nvSpPr>
          <p:spPr bwMode="auto">
            <a:xfrm>
              <a:off x="1602904" y="5364832"/>
              <a:ext cx="304800" cy="3048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l-GR" altLang="en-US"/>
            </a:p>
          </p:txBody>
        </p:sp>
        <p:sp>
          <p:nvSpPr>
            <p:cNvPr id="11" name="Oval 7"/>
            <p:cNvSpPr>
              <a:spLocks noChangeArrowheads="1"/>
            </p:cNvSpPr>
            <p:nvPr/>
          </p:nvSpPr>
          <p:spPr bwMode="auto">
            <a:xfrm>
              <a:off x="2288704" y="5364832"/>
              <a:ext cx="304800" cy="3048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l-GR" altLang="en-US"/>
            </a:p>
          </p:txBody>
        </p:sp>
        <p:cxnSp>
          <p:nvCxnSpPr>
            <p:cNvPr id="12" name="AutoShape 13"/>
            <p:cNvCxnSpPr>
              <a:cxnSpLocks noChangeShapeType="1"/>
              <a:stCxn id="8" idx="6"/>
              <a:endCxn id="9" idx="2"/>
            </p:cNvCxnSpPr>
            <p:nvPr/>
          </p:nvCxnSpPr>
          <p:spPr bwMode="auto">
            <a:xfrm>
              <a:off x="1907704" y="4755232"/>
              <a:ext cx="381000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3" name="AutoShape 14"/>
            <p:cNvCxnSpPr>
              <a:cxnSpLocks noChangeShapeType="1"/>
              <a:stCxn id="8" idx="4"/>
              <a:endCxn id="10" idx="0"/>
            </p:cNvCxnSpPr>
            <p:nvPr/>
          </p:nvCxnSpPr>
          <p:spPr bwMode="auto">
            <a:xfrm>
              <a:off x="1755304" y="4907632"/>
              <a:ext cx="0" cy="4572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" name="AutoShape 15"/>
            <p:cNvCxnSpPr>
              <a:cxnSpLocks noChangeShapeType="1"/>
              <a:stCxn id="10" idx="6"/>
              <a:endCxn id="11" idx="2"/>
            </p:cNvCxnSpPr>
            <p:nvPr/>
          </p:nvCxnSpPr>
          <p:spPr bwMode="auto">
            <a:xfrm>
              <a:off x="1907704" y="5517232"/>
              <a:ext cx="381000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" name="AutoShape 16"/>
            <p:cNvCxnSpPr>
              <a:cxnSpLocks noChangeShapeType="1"/>
              <a:stCxn id="9" idx="4"/>
              <a:endCxn id="11" idx="0"/>
            </p:cNvCxnSpPr>
            <p:nvPr/>
          </p:nvCxnSpPr>
          <p:spPr bwMode="auto">
            <a:xfrm>
              <a:off x="2441104" y="4907632"/>
              <a:ext cx="0" cy="4572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6" name="AutoShape 17"/>
            <p:cNvCxnSpPr>
              <a:cxnSpLocks noChangeShapeType="1"/>
              <a:stCxn id="9" idx="3"/>
              <a:endCxn id="10" idx="7"/>
            </p:cNvCxnSpPr>
            <p:nvPr/>
          </p:nvCxnSpPr>
          <p:spPr bwMode="auto">
            <a:xfrm flipH="1">
              <a:off x="1863254" y="4863182"/>
              <a:ext cx="469900" cy="5461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7" name="AutoShape 18"/>
            <p:cNvCxnSpPr>
              <a:cxnSpLocks noChangeShapeType="1"/>
              <a:stCxn id="8" idx="5"/>
              <a:endCxn id="11" idx="1"/>
            </p:cNvCxnSpPr>
            <p:nvPr/>
          </p:nvCxnSpPr>
          <p:spPr bwMode="auto">
            <a:xfrm>
              <a:off x="1863254" y="4863182"/>
              <a:ext cx="469900" cy="5461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26" name="Group 25"/>
          <p:cNvGrpSpPr/>
          <p:nvPr/>
        </p:nvGrpSpPr>
        <p:grpSpPr>
          <a:xfrm>
            <a:off x="5652120" y="4361308"/>
            <a:ext cx="1316145" cy="1490464"/>
            <a:chOff x="2286000" y="4343400"/>
            <a:chExt cx="990600" cy="1066800"/>
          </a:xfrm>
        </p:grpSpPr>
        <p:sp>
          <p:nvSpPr>
            <p:cNvPr id="19" name="Oval 89"/>
            <p:cNvSpPr>
              <a:spLocks noChangeArrowheads="1"/>
            </p:cNvSpPr>
            <p:nvPr/>
          </p:nvSpPr>
          <p:spPr bwMode="auto">
            <a:xfrm>
              <a:off x="2286000" y="4343400"/>
              <a:ext cx="304800" cy="3048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l-GR" altLang="en-US"/>
            </a:p>
          </p:txBody>
        </p:sp>
        <p:sp>
          <p:nvSpPr>
            <p:cNvPr id="20" name="Oval 90"/>
            <p:cNvSpPr>
              <a:spLocks noChangeArrowheads="1"/>
            </p:cNvSpPr>
            <p:nvPr/>
          </p:nvSpPr>
          <p:spPr bwMode="auto">
            <a:xfrm>
              <a:off x="2971800" y="4343400"/>
              <a:ext cx="304800" cy="3048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l-GR" altLang="en-US"/>
            </a:p>
          </p:txBody>
        </p:sp>
        <p:sp>
          <p:nvSpPr>
            <p:cNvPr id="21" name="Oval 91"/>
            <p:cNvSpPr>
              <a:spLocks noChangeArrowheads="1"/>
            </p:cNvSpPr>
            <p:nvPr/>
          </p:nvSpPr>
          <p:spPr bwMode="auto">
            <a:xfrm>
              <a:off x="2286000" y="5105400"/>
              <a:ext cx="304800" cy="3048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l-GR" altLang="en-US"/>
            </a:p>
          </p:txBody>
        </p:sp>
        <p:sp>
          <p:nvSpPr>
            <p:cNvPr id="22" name="Oval 92"/>
            <p:cNvSpPr>
              <a:spLocks noChangeArrowheads="1"/>
            </p:cNvSpPr>
            <p:nvPr/>
          </p:nvSpPr>
          <p:spPr bwMode="auto">
            <a:xfrm>
              <a:off x="2971800" y="5105400"/>
              <a:ext cx="304800" cy="3048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l-GR" altLang="en-US"/>
            </a:p>
          </p:txBody>
        </p:sp>
        <p:cxnSp>
          <p:nvCxnSpPr>
            <p:cNvPr id="23" name="AutoShape 93"/>
            <p:cNvCxnSpPr>
              <a:cxnSpLocks noChangeShapeType="1"/>
              <a:stCxn id="19" idx="6"/>
              <a:endCxn id="20" idx="2"/>
            </p:cNvCxnSpPr>
            <p:nvPr/>
          </p:nvCxnSpPr>
          <p:spPr bwMode="auto">
            <a:xfrm>
              <a:off x="2590800" y="4495800"/>
              <a:ext cx="381000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4" name="AutoShape 95"/>
            <p:cNvCxnSpPr>
              <a:cxnSpLocks noChangeShapeType="1"/>
              <a:stCxn id="21" idx="6"/>
              <a:endCxn id="22" idx="2"/>
            </p:cNvCxnSpPr>
            <p:nvPr/>
          </p:nvCxnSpPr>
          <p:spPr bwMode="auto">
            <a:xfrm>
              <a:off x="2590800" y="5257800"/>
              <a:ext cx="381000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5" name="AutoShape 98"/>
            <p:cNvCxnSpPr>
              <a:cxnSpLocks noChangeShapeType="1"/>
              <a:stCxn id="19" idx="5"/>
              <a:endCxn id="22" idx="1"/>
            </p:cNvCxnSpPr>
            <p:nvPr/>
          </p:nvCxnSpPr>
          <p:spPr bwMode="auto">
            <a:xfrm>
              <a:off x="2546350" y="4603750"/>
              <a:ext cx="469900" cy="5461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27" name="TextBox 26"/>
          <p:cNvSpPr txBox="1"/>
          <p:nvPr/>
        </p:nvSpPr>
        <p:spPr>
          <a:xfrm>
            <a:off x="1954217" y="5918083"/>
            <a:ext cx="1384861" cy="382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Graph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446096" y="5904090"/>
            <a:ext cx="1728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Spanning Tree</a:t>
            </a:r>
          </a:p>
        </p:txBody>
      </p:sp>
    </p:spTree>
    <p:extLst>
      <p:ext uri="{BB962C8B-B14F-4D97-AF65-F5344CB8AC3E}">
        <p14:creationId xmlns:p14="http://schemas.microsoft.com/office/powerpoint/2010/main" val="32386998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Prim’s Algorithm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Start with an arbitrary vertex to form a minimum spanning tree on one vertex</a:t>
            </a:r>
          </a:p>
          <a:p>
            <a:endParaRPr lang="en-US" dirty="0"/>
          </a:p>
          <a:p>
            <a:r>
              <a:rPr lang="en-US" dirty="0"/>
              <a:t>At each step, add a vertex v not yet in the minimum spanning tree </a:t>
            </a:r>
          </a:p>
          <a:p>
            <a:pPr lvl="1"/>
            <a:r>
              <a:rPr lang="en-US" dirty="0"/>
              <a:t>Through an edge with least weight that connects v to the existing minimum spanning sub-tree</a:t>
            </a:r>
          </a:p>
          <a:p>
            <a:endParaRPr lang="en-US" dirty="0"/>
          </a:p>
          <a:p>
            <a:r>
              <a:rPr lang="en-US" dirty="0"/>
              <a:t>Continue until we have </a:t>
            </a:r>
            <a:r>
              <a:rPr lang="en-US" dirty="0">
                <a:latin typeface="Consolas" panose="020B0609020204030204" pitchFamily="49" charset="0"/>
              </a:rPr>
              <a:t>n – 1 </a:t>
            </a:r>
            <a:r>
              <a:rPr lang="en-US" dirty="0"/>
              <a:t>edges and </a:t>
            </a:r>
            <a:r>
              <a:rPr lang="en-US" dirty="0">
                <a:latin typeface="Consolas" panose="020B0609020204030204" pitchFamily="49" charset="0"/>
              </a:rPr>
              <a:t>n</a:t>
            </a:r>
            <a:r>
              <a:rPr lang="en-US" dirty="0"/>
              <a:t> vertices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dirty="0"/>
              <a:t>25-MST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C8D6E8-E2D4-466A-B54E-56FCD6F950CE}" type="slidenum">
              <a:rPr lang="en-GB" smtClean="0"/>
              <a:pPr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66343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Prim’s Algorithm – Pseudocode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lang="en-US" altLang="en-US" sz="1800" b="1" dirty="0">
                <a:latin typeface="Consolas" panose="020B0609020204030204" pitchFamily="49" charset="0"/>
              </a:rPr>
              <a:t>MST-Prim(G, w, r) </a:t>
            </a:r>
            <a:r>
              <a:rPr lang="en-US" altLang="en-US" sz="1800" dirty="0">
                <a:latin typeface="Consolas" panose="020B0609020204030204" pitchFamily="49" charset="0"/>
              </a:rPr>
              <a:t>{ </a:t>
            </a:r>
            <a:r>
              <a:rPr lang="en-US" altLang="en-US" sz="1800" dirty="0">
                <a:solidFill>
                  <a:srgbClr val="00B050"/>
                </a:solidFill>
                <a:latin typeface="Consolas" panose="020B0609020204030204" pitchFamily="49" charset="0"/>
              </a:rPr>
              <a:t>// w is the weight matrix of edges, r is root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1800" dirty="0">
                <a:latin typeface="Consolas" panose="020B0609020204030204" pitchFamily="49" charset="0"/>
              </a:rPr>
              <a:t>    Q = V[G];  </a:t>
            </a:r>
            <a:r>
              <a:rPr lang="en-US" altLang="en-US" sz="1800" dirty="0">
                <a:solidFill>
                  <a:srgbClr val="00B050"/>
                </a:solidFill>
                <a:latin typeface="Consolas" panose="020B0609020204030204" pitchFamily="49" charset="0"/>
              </a:rPr>
              <a:t>// Insert graph vertices to </a:t>
            </a:r>
            <a:r>
              <a:rPr lang="en-US" altLang="en-US" sz="1800">
                <a:solidFill>
                  <a:srgbClr val="00B050"/>
                </a:solidFill>
                <a:latin typeface="Consolas" panose="020B0609020204030204" pitchFamily="49" charset="0"/>
              </a:rPr>
              <a:t>a Priority Queue</a:t>
            </a:r>
            <a:endParaRPr lang="en-US" altLang="en-US" sz="1800" dirty="0">
              <a:solidFill>
                <a:srgbClr val="00B050"/>
              </a:solidFill>
              <a:latin typeface="Consolas" panose="020B0609020204030204" pitchFamily="49" charset="0"/>
            </a:endParaRP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1800" dirty="0">
                <a:latin typeface="Consolas" panose="020B0609020204030204" pitchFamily="49" charset="0"/>
              </a:rPr>
              <a:t>    </a:t>
            </a:r>
            <a:r>
              <a:rPr lang="en-US" altLang="en-US" sz="1800" b="1" dirty="0">
                <a:solidFill>
                  <a:srgbClr val="0070C0"/>
                </a:solidFill>
                <a:latin typeface="Consolas" panose="020B0609020204030204" pitchFamily="49" charset="0"/>
              </a:rPr>
              <a:t>for</a:t>
            </a:r>
            <a:r>
              <a:rPr lang="en-US" altLang="en-US" sz="1800" dirty="0">
                <a:latin typeface="Consolas" panose="020B0609020204030204" pitchFamily="49" charset="0"/>
              </a:rPr>
              <a:t> each u </a:t>
            </a:r>
            <a:r>
              <a:rPr lang="en-US" altLang="en-US" sz="1800" dirty="0">
                <a:latin typeface="Consolas" panose="020B0609020204030204" pitchFamily="49" charset="0"/>
                <a:sym typeface="Symbol" panose="05050102010706020507" pitchFamily="18" charset="2"/>
              </a:rPr>
              <a:t> Q  </a:t>
            </a:r>
            <a:r>
              <a:rPr lang="en-US" altLang="en-US" sz="1800" dirty="0">
                <a:solidFill>
                  <a:srgbClr val="00B050"/>
                </a:solidFill>
                <a:latin typeface="Consolas" panose="020B0609020204030204" pitchFamily="49" charset="0"/>
                <a:sym typeface="Symbol" panose="05050102010706020507" pitchFamily="18" charset="2"/>
              </a:rPr>
              <a:t>// Set distance of all vertices as 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1800" dirty="0">
                <a:latin typeface="Consolas" panose="020B0609020204030204" pitchFamily="49" charset="0"/>
                <a:sym typeface="Symbol" panose="05050102010706020507" pitchFamily="18" charset="2"/>
              </a:rPr>
              <a:t>        key[u] = ; 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1800" dirty="0">
                <a:latin typeface="Consolas" panose="020B0609020204030204" pitchFamily="49" charset="0"/>
                <a:sym typeface="Symbol" panose="05050102010706020507" pitchFamily="18" charset="2"/>
              </a:rPr>
              <a:t>    key[r] = 0;  </a:t>
            </a:r>
            <a:r>
              <a:rPr lang="en-US" altLang="en-US" sz="1800" dirty="0">
                <a:solidFill>
                  <a:srgbClr val="00B050"/>
                </a:solidFill>
                <a:latin typeface="Consolas" panose="020B0609020204030204" pitchFamily="49" charset="0"/>
                <a:sym typeface="Symbol" panose="05050102010706020507" pitchFamily="18" charset="2"/>
              </a:rPr>
              <a:t>// Distance of root is set to 0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1800" dirty="0">
                <a:latin typeface="Consolas" panose="020B0609020204030204" pitchFamily="49" charset="0"/>
                <a:sym typeface="Symbol" panose="05050102010706020507" pitchFamily="18" charset="2"/>
              </a:rPr>
              <a:t>    p[r] = NULL; </a:t>
            </a:r>
            <a:r>
              <a:rPr lang="en-US" altLang="en-US" sz="1800" dirty="0">
                <a:solidFill>
                  <a:srgbClr val="00B050"/>
                </a:solidFill>
                <a:latin typeface="Consolas" panose="020B0609020204030204" pitchFamily="49" charset="0"/>
                <a:sym typeface="Symbol" panose="05050102010706020507" pitchFamily="18" charset="2"/>
              </a:rPr>
              <a:t>// Parent of root is NULL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1800" dirty="0">
                <a:latin typeface="Consolas" panose="020B0609020204030204" pitchFamily="49" charset="0"/>
                <a:sym typeface="Symbol" panose="05050102010706020507" pitchFamily="18" charset="2"/>
              </a:rPr>
              <a:t>    </a:t>
            </a:r>
            <a:r>
              <a:rPr lang="en-US" altLang="en-US" sz="1800" b="1" dirty="0">
                <a:solidFill>
                  <a:srgbClr val="0070C0"/>
                </a:solidFill>
                <a:latin typeface="Consolas" panose="020B0609020204030204" pitchFamily="49" charset="0"/>
                <a:sym typeface="Symbol" panose="05050102010706020507" pitchFamily="18" charset="2"/>
              </a:rPr>
              <a:t>while</a:t>
            </a:r>
            <a:r>
              <a:rPr lang="en-US" altLang="en-US" sz="1800" dirty="0">
                <a:solidFill>
                  <a:srgbClr val="0070C0"/>
                </a:solidFill>
                <a:latin typeface="Consolas" panose="020B0609020204030204" pitchFamily="49" charset="0"/>
                <a:sym typeface="Symbol" panose="05050102010706020507" pitchFamily="18" charset="2"/>
              </a:rPr>
              <a:t> </a:t>
            </a:r>
            <a:r>
              <a:rPr lang="en-US" altLang="en-US" sz="1800" dirty="0">
                <a:latin typeface="Consolas" panose="020B0609020204030204" pitchFamily="49" charset="0"/>
                <a:sym typeface="Symbol" panose="05050102010706020507" pitchFamily="18" charset="2"/>
              </a:rPr>
              <a:t>(Q not empty) {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1800" dirty="0">
                <a:latin typeface="Consolas" panose="020B0609020204030204" pitchFamily="49" charset="0"/>
                <a:sym typeface="Symbol" panose="05050102010706020507" pitchFamily="18" charset="2"/>
              </a:rPr>
              <a:t>        u = </a:t>
            </a:r>
            <a:r>
              <a:rPr lang="en-US" altLang="en-US" sz="1800" dirty="0" err="1">
                <a:latin typeface="Consolas" panose="020B0609020204030204" pitchFamily="49" charset="0"/>
                <a:sym typeface="Symbol" panose="05050102010706020507" pitchFamily="18" charset="2"/>
              </a:rPr>
              <a:t>ExtractMin</a:t>
            </a:r>
            <a:r>
              <a:rPr lang="en-US" altLang="en-US" sz="1800" dirty="0">
                <a:latin typeface="Consolas" panose="020B0609020204030204" pitchFamily="49" charset="0"/>
                <a:sym typeface="Symbol" panose="05050102010706020507" pitchFamily="18" charset="2"/>
              </a:rPr>
              <a:t>(Q); </a:t>
            </a:r>
            <a:r>
              <a:rPr lang="en-US" altLang="en-US" sz="1800" dirty="0">
                <a:solidFill>
                  <a:srgbClr val="00B050"/>
                </a:solidFill>
                <a:latin typeface="Consolas" panose="020B0609020204030204" pitchFamily="49" charset="0"/>
                <a:sym typeface="Symbol" panose="05050102010706020507" pitchFamily="18" charset="2"/>
              </a:rPr>
              <a:t>// Get the vertex u with min key[u]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1800" dirty="0">
                <a:latin typeface="Consolas" panose="020B0609020204030204" pitchFamily="49" charset="0"/>
                <a:sym typeface="Symbol" panose="05050102010706020507" pitchFamily="18" charset="2"/>
              </a:rPr>
              <a:t>        </a:t>
            </a:r>
            <a:r>
              <a:rPr lang="en-US" altLang="en-US" sz="1800" b="1" dirty="0">
                <a:solidFill>
                  <a:srgbClr val="0070C0"/>
                </a:solidFill>
                <a:latin typeface="Consolas" panose="020B0609020204030204" pitchFamily="49" charset="0"/>
                <a:sym typeface="Symbol" panose="05050102010706020507" pitchFamily="18" charset="2"/>
              </a:rPr>
              <a:t>for each </a:t>
            </a:r>
            <a:r>
              <a:rPr lang="en-US" altLang="en-US" sz="1800" dirty="0">
                <a:latin typeface="Consolas" panose="020B0609020204030204" pitchFamily="49" charset="0"/>
                <a:sym typeface="Symbol" panose="05050102010706020507" pitchFamily="18" charset="2"/>
              </a:rPr>
              <a:t>v</a:t>
            </a:r>
            <a:r>
              <a:rPr lang="en-US" altLang="en-US" sz="1800" dirty="0">
                <a:latin typeface="Consolas" panose="020B0609020204030204" pitchFamily="49" charset="0"/>
              </a:rPr>
              <a:t> </a:t>
            </a:r>
            <a:r>
              <a:rPr lang="en-US" altLang="en-US" sz="1800" dirty="0">
                <a:latin typeface="Consolas" panose="020B0609020204030204" pitchFamily="49" charset="0"/>
                <a:sym typeface="Symbol" panose="05050102010706020507" pitchFamily="18" charset="2"/>
              </a:rPr>
              <a:t> </a:t>
            </a:r>
            <a:r>
              <a:rPr lang="en-US" altLang="en-US" sz="1800" dirty="0" err="1">
                <a:latin typeface="Consolas" panose="020B0609020204030204" pitchFamily="49" charset="0"/>
                <a:sym typeface="Symbol" panose="05050102010706020507" pitchFamily="18" charset="2"/>
              </a:rPr>
              <a:t>Adj</a:t>
            </a:r>
            <a:r>
              <a:rPr lang="en-US" altLang="en-US" sz="1800" dirty="0">
                <a:latin typeface="Consolas" panose="020B0609020204030204" pitchFamily="49" charset="0"/>
                <a:sym typeface="Symbol" panose="05050102010706020507" pitchFamily="18" charset="2"/>
              </a:rPr>
              <a:t>[u] {  </a:t>
            </a:r>
            <a:r>
              <a:rPr lang="en-US" altLang="en-US" sz="1800" dirty="0">
                <a:solidFill>
                  <a:srgbClr val="00B050"/>
                </a:solidFill>
                <a:latin typeface="Consolas" panose="020B0609020204030204" pitchFamily="49" charset="0"/>
                <a:sym typeface="Symbol" panose="05050102010706020507" pitchFamily="18" charset="2"/>
              </a:rPr>
              <a:t>// </a:t>
            </a:r>
            <a:r>
              <a:rPr lang="en-US" altLang="en-US" sz="1800" dirty="0" err="1">
                <a:solidFill>
                  <a:srgbClr val="00B050"/>
                </a:solidFill>
                <a:latin typeface="Consolas" panose="020B0609020204030204" pitchFamily="49" charset="0"/>
                <a:sym typeface="Symbol" panose="05050102010706020507" pitchFamily="18" charset="2"/>
              </a:rPr>
              <a:t>Adj</a:t>
            </a:r>
            <a:r>
              <a:rPr lang="en-US" altLang="en-US" sz="1800" dirty="0">
                <a:solidFill>
                  <a:srgbClr val="00B050"/>
                </a:solidFill>
                <a:latin typeface="Consolas" panose="020B0609020204030204" pitchFamily="49" charset="0"/>
                <a:sym typeface="Symbol" panose="05050102010706020507" pitchFamily="18" charset="2"/>
              </a:rPr>
              <a:t> is the adjacency list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1800" dirty="0">
                <a:latin typeface="Consolas" panose="020B0609020204030204" pitchFamily="49" charset="0"/>
                <a:sym typeface="Symbol" panose="05050102010706020507" pitchFamily="18" charset="2"/>
              </a:rPr>
              <a:t>            </a:t>
            </a:r>
            <a:r>
              <a:rPr lang="en-US" altLang="en-US" sz="1800" b="1" dirty="0">
                <a:solidFill>
                  <a:srgbClr val="0070C0"/>
                </a:solidFill>
                <a:latin typeface="Consolas" panose="020B0609020204030204" pitchFamily="49" charset="0"/>
                <a:sym typeface="Symbol" panose="05050102010706020507" pitchFamily="18" charset="2"/>
              </a:rPr>
              <a:t>if</a:t>
            </a:r>
            <a:r>
              <a:rPr lang="en-US" altLang="en-US" sz="1800" dirty="0">
                <a:latin typeface="Consolas" panose="020B0609020204030204" pitchFamily="49" charset="0"/>
                <a:sym typeface="Symbol" panose="05050102010706020507" pitchFamily="18" charset="2"/>
              </a:rPr>
              <a:t> (v</a:t>
            </a:r>
            <a:r>
              <a:rPr lang="en-US" altLang="en-US" sz="1800" dirty="0">
                <a:latin typeface="Consolas" panose="020B0609020204030204" pitchFamily="49" charset="0"/>
              </a:rPr>
              <a:t> </a:t>
            </a:r>
            <a:r>
              <a:rPr lang="en-US" altLang="en-US" sz="1800" dirty="0">
                <a:latin typeface="Consolas" panose="020B0609020204030204" pitchFamily="49" charset="0"/>
                <a:sym typeface="Symbol" panose="05050102010706020507" pitchFamily="18" charset="2"/>
              </a:rPr>
              <a:t> Q and w(</a:t>
            </a:r>
            <a:r>
              <a:rPr lang="en-US" altLang="en-US" sz="1800" dirty="0" err="1">
                <a:latin typeface="Consolas" panose="020B0609020204030204" pitchFamily="49" charset="0"/>
                <a:sym typeface="Symbol" panose="05050102010706020507" pitchFamily="18" charset="2"/>
              </a:rPr>
              <a:t>u,v</a:t>
            </a:r>
            <a:r>
              <a:rPr lang="en-US" altLang="en-US" sz="1800" dirty="0">
                <a:latin typeface="Consolas" panose="020B0609020204030204" pitchFamily="49" charset="0"/>
                <a:sym typeface="Symbol" panose="05050102010706020507" pitchFamily="18" charset="2"/>
              </a:rPr>
              <a:t>) &lt; key[v]) {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1800" dirty="0">
                <a:latin typeface="Consolas" panose="020B0609020204030204" pitchFamily="49" charset="0"/>
                <a:sym typeface="Symbol" panose="05050102010706020507" pitchFamily="18" charset="2"/>
              </a:rPr>
              <a:t>                p[v] = u;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1800" dirty="0">
                <a:latin typeface="Consolas" panose="020B0609020204030204" pitchFamily="49" charset="0"/>
                <a:sym typeface="Symbol" panose="05050102010706020507" pitchFamily="18" charset="2"/>
              </a:rPr>
              <a:t>                key[v] = w(</a:t>
            </a:r>
            <a:r>
              <a:rPr lang="en-US" altLang="en-US" sz="1800" dirty="0" err="1">
                <a:latin typeface="Consolas" panose="020B0609020204030204" pitchFamily="49" charset="0"/>
                <a:sym typeface="Symbol" panose="05050102010706020507" pitchFamily="18" charset="2"/>
              </a:rPr>
              <a:t>u,v</a:t>
            </a:r>
            <a:r>
              <a:rPr lang="en-US" altLang="en-US" sz="1800" dirty="0">
                <a:latin typeface="Consolas" panose="020B0609020204030204" pitchFamily="49" charset="0"/>
                <a:sym typeface="Symbol" panose="05050102010706020507" pitchFamily="18" charset="2"/>
              </a:rPr>
              <a:t>); </a:t>
            </a:r>
            <a:r>
              <a:rPr lang="en-US" altLang="en-US" sz="1800" dirty="0">
                <a:solidFill>
                  <a:srgbClr val="00B050"/>
                </a:solidFill>
                <a:latin typeface="Consolas" panose="020B0609020204030204" pitchFamily="49" charset="0"/>
                <a:sym typeface="Symbol" panose="05050102010706020507" pitchFamily="18" charset="2"/>
              </a:rPr>
              <a:t>// weight of an edge (</a:t>
            </a:r>
            <a:r>
              <a:rPr lang="en-US" altLang="en-US" sz="1800" dirty="0" err="1">
                <a:solidFill>
                  <a:srgbClr val="00B050"/>
                </a:solidFill>
                <a:latin typeface="Consolas" panose="020B0609020204030204" pitchFamily="49" charset="0"/>
                <a:sym typeface="Symbol" panose="05050102010706020507" pitchFamily="18" charset="2"/>
              </a:rPr>
              <a:t>u,v</a:t>
            </a:r>
            <a:r>
              <a:rPr lang="en-US" altLang="en-US" sz="1800" dirty="0">
                <a:solidFill>
                  <a:srgbClr val="00B050"/>
                </a:solidFill>
                <a:latin typeface="Consolas" panose="020B0609020204030204" pitchFamily="49" charset="0"/>
                <a:sym typeface="Symbol" panose="05050102010706020507" pitchFamily="18" charset="2"/>
              </a:rPr>
              <a:t>)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1800" dirty="0">
                <a:latin typeface="Consolas" panose="020B0609020204030204" pitchFamily="49" charset="0"/>
                <a:sym typeface="Symbol" panose="05050102010706020507" pitchFamily="18" charset="2"/>
              </a:rPr>
              <a:t>            }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1800" dirty="0">
                <a:latin typeface="Consolas" panose="020B0609020204030204" pitchFamily="49" charset="0"/>
                <a:sym typeface="Symbol" panose="05050102010706020507" pitchFamily="18" charset="2"/>
              </a:rPr>
              <a:t>        }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1800" dirty="0">
                <a:latin typeface="Consolas" panose="020B0609020204030204" pitchFamily="49" charset="0"/>
                <a:sym typeface="Symbol" panose="05050102010706020507" pitchFamily="18" charset="2"/>
              </a:rPr>
              <a:t>     }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1800" dirty="0">
                <a:latin typeface="Consolas" panose="020B0609020204030204" pitchFamily="49" charset="0"/>
                <a:sym typeface="Symbol" panose="05050102010706020507" pitchFamily="18" charset="2"/>
              </a:rPr>
              <a:t>}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dirty="0"/>
              <a:t>25-MST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C8D6E8-E2D4-466A-B54E-56FCD6F950CE}" type="slidenum">
              <a:rPr lang="en-GB" smtClean="0"/>
              <a:pPr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77556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Prim’s Algorithm – Data 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Associate with each vertex two items of data</a:t>
            </a:r>
          </a:p>
          <a:p>
            <a:pPr lvl="1"/>
            <a:r>
              <a:rPr lang="en-US" dirty="0"/>
              <a:t>The minimum distance to the partially constructed tree  </a:t>
            </a:r>
          </a:p>
          <a:p>
            <a:pPr lvl="2"/>
            <a:r>
              <a:rPr lang="en-US" dirty="0"/>
              <a:t>For a given vertex</a:t>
            </a:r>
            <a:r>
              <a:rPr lang="en-US" dirty="0">
                <a:latin typeface="Consolas" panose="020B0609020204030204" pitchFamily="49" charset="0"/>
              </a:rPr>
              <a:t> v</a:t>
            </a:r>
            <a:r>
              <a:rPr lang="en-US" dirty="0"/>
              <a:t>, 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key[v]</a:t>
            </a:r>
            <a:r>
              <a:rPr lang="en-US" dirty="0"/>
              <a:t> represent minimum distance</a:t>
            </a:r>
            <a:endParaRPr lang="en-US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lvl="1"/>
            <a:r>
              <a:rPr lang="en-US" dirty="0"/>
              <a:t>Pointer to the vertex that will form the parent node in resulting tree</a:t>
            </a:r>
          </a:p>
          <a:p>
            <a:pPr lvl="2"/>
            <a:r>
              <a:rPr lang="en-US" dirty="0"/>
              <a:t>For a given vertex v, 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p[v]</a:t>
            </a:r>
            <a:r>
              <a:rPr lang="en-US" dirty="0"/>
              <a:t> represent parent node</a:t>
            </a:r>
            <a:endParaRPr lang="en-US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lvl="2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Initialization</a:t>
            </a:r>
          </a:p>
          <a:p>
            <a:pPr lvl="1"/>
            <a:r>
              <a:rPr lang="en-US" dirty="0"/>
              <a:t>Set the distance of all vertices as ∞, e.g.,  for all </a:t>
            </a:r>
            <a:r>
              <a:rPr lang="en-US" dirty="0">
                <a:latin typeface="Consolas" panose="020B0609020204030204" pitchFamily="49" charset="0"/>
              </a:rPr>
              <a:t>u </a:t>
            </a:r>
            <a:r>
              <a:rPr lang="en-US" altLang="en-US" sz="2000" dirty="0">
                <a:latin typeface="Consolas" panose="020B0609020204030204" pitchFamily="49" charset="0"/>
                <a:sym typeface="Symbol" panose="05050102010706020507" pitchFamily="18" charset="2"/>
              </a:rPr>
              <a:t></a:t>
            </a:r>
            <a:r>
              <a:rPr lang="en-US" dirty="0">
                <a:latin typeface="Consolas" panose="020B0609020204030204" pitchFamily="49" charset="0"/>
              </a:rPr>
              <a:t> G, </a:t>
            </a:r>
            <a:r>
              <a:rPr lang="en-US" altLang="en-US" sz="2000" dirty="0">
                <a:latin typeface="Consolas" panose="020B0609020204030204" pitchFamily="49" charset="0"/>
                <a:sym typeface="Symbol" panose="05050102010706020507" pitchFamily="18" charset="2"/>
              </a:rPr>
              <a:t>key[u]=  </a:t>
            </a:r>
          </a:p>
          <a:p>
            <a:pPr lvl="1"/>
            <a:r>
              <a:rPr lang="en-US" dirty="0"/>
              <a:t>Set all vertices to being unvisited</a:t>
            </a:r>
          </a:p>
          <a:p>
            <a:pPr lvl="2"/>
            <a:r>
              <a:rPr lang="en-US" dirty="0"/>
              <a:t>Add vertices to the Queue</a:t>
            </a:r>
          </a:p>
          <a:p>
            <a:pPr lvl="1"/>
            <a:r>
              <a:rPr lang="en-US" dirty="0"/>
              <a:t>Select a root node and set its distance as 0, i.e., </a:t>
            </a:r>
            <a:r>
              <a:rPr lang="en-US" dirty="0">
                <a:latin typeface="Consolas" panose="020B0609020204030204" pitchFamily="49" charset="0"/>
              </a:rPr>
              <a:t>key[r] = 0</a:t>
            </a:r>
          </a:p>
          <a:p>
            <a:pPr lvl="1"/>
            <a:r>
              <a:rPr lang="en-US" dirty="0"/>
              <a:t>Set the parent pointer of root to NULL, i.e., </a:t>
            </a:r>
            <a:r>
              <a:rPr lang="en-US" dirty="0">
                <a:latin typeface="Consolas" panose="020B0609020204030204" pitchFamily="49" charset="0"/>
              </a:rPr>
              <a:t>p[r] = NULL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dirty="0"/>
              <a:t>25-MST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C8D6E8-E2D4-466A-B54E-56FCD6F950CE}" type="slidenum">
              <a:rPr lang="en-GB" smtClean="0"/>
              <a:pPr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46663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Prim’s Algorithm – Example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6493" y="1200786"/>
            <a:ext cx="8496300" cy="4118397"/>
          </a:xfrm>
        </p:spPr>
        <p:txBody>
          <a:bodyPr/>
          <a:lstStyle/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400" dirty="0">
                <a:solidFill>
                  <a:srgbClr val="0070C0"/>
                </a:solidFill>
                <a:latin typeface="Consolas" panose="020B0609020204030204" pitchFamily="49" charset="0"/>
              </a:rPr>
              <a:t>MST-Prim</a:t>
            </a:r>
            <a:r>
              <a:rPr lang="en-US" altLang="en-US" sz="2400" dirty="0">
                <a:latin typeface="Consolas" panose="020B0609020204030204" pitchFamily="49" charset="0"/>
              </a:rPr>
              <a:t>(G, w, r)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400" dirty="0">
                <a:latin typeface="Consolas" panose="020B0609020204030204" pitchFamily="49" charset="0"/>
              </a:rPr>
              <a:t>    Q = V[G];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400" dirty="0">
                <a:latin typeface="Consolas" panose="020B0609020204030204" pitchFamily="49" charset="0"/>
              </a:rPr>
              <a:t>    </a:t>
            </a:r>
            <a:r>
              <a:rPr lang="en-US" altLang="en-US" sz="2400" dirty="0">
                <a:solidFill>
                  <a:srgbClr val="0070C0"/>
                </a:solidFill>
                <a:latin typeface="Consolas" panose="020B0609020204030204" pitchFamily="49" charset="0"/>
              </a:rPr>
              <a:t>for</a:t>
            </a:r>
            <a:r>
              <a:rPr lang="en-US" altLang="en-US" sz="2400" dirty="0">
                <a:latin typeface="Consolas" panose="020B0609020204030204" pitchFamily="49" charset="0"/>
              </a:rPr>
              <a:t> </a:t>
            </a:r>
            <a:r>
              <a:rPr lang="en-US" altLang="en-US" sz="2400" dirty="0">
                <a:solidFill>
                  <a:srgbClr val="0070C0"/>
                </a:solidFill>
                <a:latin typeface="Consolas" panose="020B0609020204030204" pitchFamily="49" charset="0"/>
              </a:rPr>
              <a:t>each</a:t>
            </a:r>
            <a:r>
              <a:rPr lang="en-US" altLang="en-US" sz="2400" dirty="0">
                <a:latin typeface="Consolas" panose="020B0609020204030204" pitchFamily="49" charset="0"/>
              </a:rPr>
              <a:t> </a:t>
            </a:r>
            <a:r>
              <a:rPr lang="en-US" altLang="en-US" sz="2400" i="1" dirty="0">
                <a:latin typeface="Consolas" panose="020B0609020204030204" pitchFamily="49" charset="0"/>
              </a:rPr>
              <a:t>u</a:t>
            </a:r>
            <a:r>
              <a:rPr lang="en-US" altLang="en-US" sz="2400" dirty="0">
                <a:latin typeface="Consolas" panose="020B0609020204030204" pitchFamily="49" charset="0"/>
              </a:rPr>
              <a:t> </a:t>
            </a:r>
            <a:r>
              <a:rPr lang="en-US" altLang="en-US" sz="2400" dirty="0">
                <a:latin typeface="Consolas" panose="020B0609020204030204" pitchFamily="49" charset="0"/>
                <a:sym typeface="Symbol" panose="05050102010706020507" pitchFamily="18" charset="2"/>
              </a:rPr>
              <a:t> Q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400" dirty="0">
                <a:latin typeface="Consolas" panose="020B0609020204030204" pitchFamily="49" charset="0"/>
                <a:sym typeface="Symbol" panose="05050102010706020507" pitchFamily="18" charset="2"/>
              </a:rPr>
              <a:t>        key[u] = ;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400" dirty="0">
                <a:latin typeface="Consolas" panose="020B0609020204030204" pitchFamily="49" charset="0"/>
                <a:sym typeface="Symbol" panose="05050102010706020507" pitchFamily="18" charset="2"/>
              </a:rPr>
              <a:t>    key[r] = 0;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400" dirty="0">
                <a:latin typeface="Consolas" panose="020B0609020204030204" pitchFamily="49" charset="0"/>
                <a:sym typeface="Symbol" panose="05050102010706020507" pitchFamily="18" charset="2"/>
              </a:rPr>
              <a:t>    p[r] = NULL;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400" dirty="0">
                <a:latin typeface="Consolas" panose="020B0609020204030204" pitchFamily="49" charset="0"/>
                <a:sym typeface="Symbol" panose="05050102010706020507" pitchFamily="18" charset="2"/>
              </a:rPr>
              <a:t>    </a:t>
            </a:r>
            <a:r>
              <a:rPr lang="en-US" altLang="en-US" sz="2400" dirty="0">
                <a:solidFill>
                  <a:srgbClr val="0070C0"/>
                </a:solidFill>
                <a:latin typeface="Consolas" panose="020B0609020204030204" pitchFamily="49" charset="0"/>
                <a:sym typeface="Symbol" panose="05050102010706020507" pitchFamily="18" charset="2"/>
              </a:rPr>
              <a:t>while</a:t>
            </a:r>
            <a:r>
              <a:rPr lang="en-US" altLang="en-US" sz="2400" dirty="0">
                <a:latin typeface="Consolas" panose="020B0609020204030204" pitchFamily="49" charset="0"/>
                <a:sym typeface="Symbol" panose="05050102010706020507" pitchFamily="18" charset="2"/>
              </a:rPr>
              <a:t> (Q not empty)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400" dirty="0">
                <a:latin typeface="Consolas" panose="020B0609020204030204" pitchFamily="49" charset="0"/>
                <a:sym typeface="Symbol" panose="05050102010706020507" pitchFamily="18" charset="2"/>
              </a:rPr>
              <a:t>        u = </a:t>
            </a:r>
            <a:r>
              <a:rPr lang="en-US" altLang="en-US" sz="2400" dirty="0" err="1">
                <a:latin typeface="Consolas" panose="020B0609020204030204" pitchFamily="49" charset="0"/>
                <a:sym typeface="Symbol" panose="05050102010706020507" pitchFamily="18" charset="2"/>
              </a:rPr>
              <a:t>ExtractMin</a:t>
            </a:r>
            <a:r>
              <a:rPr lang="en-US" altLang="en-US" sz="2400" dirty="0">
                <a:latin typeface="Consolas" panose="020B0609020204030204" pitchFamily="49" charset="0"/>
                <a:sym typeface="Symbol" panose="05050102010706020507" pitchFamily="18" charset="2"/>
              </a:rPr>
              <a:t>(Q);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400" dirty="0">
                <a:latin typeface="Consolas" panose="020B0609020204030204" pitchFamily="49" charset="0"/>
                <a:sym typeface="Symbol" panose="05050102010706020507" pitchFamily="18" charset="2"/>
              </a:rPr>
              <a:t>        </a:t>
            </a:r>
            <a:r>
              <a:rPr lang="en-US" altLang="en-US" sz="2400" dirty="0">
                <a:solidFill>
                  <a:srgbClr val="0070C0"/>
                </a:solidFill>
                <a:latin typeface="Consolas" panose="020B0609020204030204" pitchFamily="49" charset="0"/>
                <a:sym typeface="Symbol" panose="05050102010706020507" pitchFamily="18" charset="2"/>
              </a:rPr>
              <a:t>for</a:t>
            </a:r>
            <a:r>
              <a:rPr lang="en-US" altLang="en-US" sz="2400" dirty="0">
                <a:latin typeface="Consolas" panose="020B0609020204030204" pitchFamily="49" charset="0"/>
                <a:sym typeface="Symbol" panose="05050102010706020507" pitchFamily="18" charset="2"/>
              </a:rPr>
              <a:t> </a:t>
            </a:r>
            <a:r>
              <a:rPr lang="en-US" altLang="en-US" sz="2400" dirty="0">
                <a:solidFill>
                  <a:srgbClr val="0070C0"/>
                </a:solidFill>
                <a:latin typeface="Consolas" panose="020B0609020204030204" pitchFamily="49" charset="0"/>
                <a:sym typeface="Symbol" panose="05050102010706020507" pitchFamily="18" charset="2"/>
              </a:rPr>
              <a:t>each</a:t>
            </a:r>
            <a:r>
              <a:rPr lang="en-US" altLang="en-US" sz="2400" dirty="0">
                <a:latin typeface="Consolas" panose="020B0609020204030204" pitchFamily="49" charset="0"/>
                <a:sym typeface="Symbol" panose="05050102010706020507" pitchFamily="18" charset="2"/>
              </a:rPr>
              <a:t> </a:t>
            </a:r>
            <a:r>
              <a:rPr lang="en-US" altLang="en-US" sz="2400" i="1" dirty="0">
                <a:latin typeface="Consolas" panose="020B0609020204030204" pitchFamily="49" charset="0"/>
                <a:sym typeface="Symbol" panose="05050102010706020507" pitchFamily="18" charset="2"/>
              </a:rPr>
              <a:t>v</a:t>
            </a:r>
            <a:r>
              <a:rPr lang="en-US" altLang="en-US" sz="2400" dirty="0">
                <a:latin typeface="Consolas" panose="020B0609020204030204" pitchFamily="49" charset="0"/>
              </a:rPr>
              <a:t> </a:t>
            </a:r>
            <a:r>
              <a:rPr lang="en-US" altLang="en-US" sz="2400" dirty="0">
                <a:latin typeface="Consolas" panose="020B0609020204030204" pitchFamily="49" charset="0"/>
                <a:sym typeface="Symbol" panose="05050102010706020507" pitchFamily="18" charset="2"/>
              </a:rPr>
              <a:t> </a:t>
            </a:r>
            <a:r>
              <a:rPr lang="en-US" altLang="en-US" sz="2400" dirty="0" err="1">
                <a:latin typeface="Consolas" panose="020B0609020204030204" pitchFamily="49" charset="0"/>
                <a:sym typeface="Symbol" panose="05050102010706020507" pitchFamily="18" charset="2"/>
              </a:rPr>
              <a:t>Adj</a:t>
            </a:r>
            <a:r>
              <a:rPr lang="en-US" altLang="en-US" sz="2400" dirty="0">
                <a:latin typeface="Consolas" panose="020B0609020204030204" pitchFamily="49" charset="0"/>
                <a:sym typeface="Symbol" panose="05050102010706020507" pitchFamily="18" charset="2"/>
              </a:rPr>
              <a:t>[</a:t>
            </a:r>
            <a:r>
              <a:rPr lang="en-US" altLang="en-US" sz="2400" i="1" dirty="0">
                <a:latin typeface="Consolas" panose="020B0609020204030204" pitchFamily="49" charset="0"/>
                <a:sym typeface="Symbol" panose="05050102010706020507" pitchFamily="18" charset="2"/>
              </a:rPr>
              <a:t>u</a:t>
            </a:r>
            <a:r>
              <a:rPr lang="en-US" altLang="en-US" sz="2400" dirty="0">
                <a:latin typeface="Consolas" panose="020B0609020204030204" pitchFamily="49" charset="0"/>
                <a:sym typeface="Symbol" panose="05050102010706020507" pitchFamily="18" charset="2"/>
              </a:rPr>
              <a:t>]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400" dirty="0">
                <a:latin typeface="Consolas" panose="020B0609020204030204" pitchFamily="49" charset="0"/>
                <a:sym typeface="Symbol" panose="05050102010706020507" pitchFamily="18" charset="2"/>
              </a:rPr>
              <a:t>            </a:t>
            </a:r>
            <a:r>
              <a:rPr lang="en-US" altLang="en-US" sz="2400" dirty="0">
                <a:solidFill>
                  <a:srgbClr val="0070C0"/>
                </a:solidFill>
                <a:latin typeface="Consolas" panose="020B0609020204030204" pitchFamily="49" charset="0"/>
                <a:sym typeface="Symbol" panose="05050102010706020507" pitchFamily="18" charset="2"/>
              </a:rPr>
              <a:t>if</a:t>
            </a:r>
            <a:r>
              <a:rPr lang="en-US" altLang="en-US" sz="2400" dirty="0">
                <a:latin typeface="Consolas" panose="020B0609020204030204" pitchFamily="49" charset="0"/>
                <a:sym typeface="Symbol" panose="05050102010706020507" pitchFamily="18" charset="2"/>
              </a:rPr>
              <a:t> (v</a:t>
            </a:r>
            <a:r>
              <a:rPr lang="en-US" altLang="en-US" sz="2400" dirty="0">
                <a:latin typeface="Consolas" panose="020B0609020204030204" pitchFamily="49" charset="0"/>
              </a:rPr>
              <a:t> </a:t>
            </a:r>
            <a:r>
              <a:rPr lang="en-US" altLang="en-US" sz="2400" dirty="0">
                <a:latin typeface="Consolas" panose="020B0609020204030204" pitchFamily="49" charset="0"/>
                <a:sym typeface="Symbol" panose="05050102010706020507" pitchFamily="18" charset="2"/>
              </a:rPr>
              <a:t> Q and w(</a:t>
            </a:r>
            <a:r>
              <a:rPr lang="en-US" altLang="en-US" sz="2400" i="1" dirty="0" err="1">
                <a:latin typeface="Consolas" panose="020B0609020204030204" pitchFamily="49" charset="0"/>
                <a:sym typeface="Symbol" panose="05050102010706020507" pitchFamily="18" charset="2"/>
              </a:rPr>
              <a:t>u,v</a:t>
            </a:r>
            <a:r>
              <a:rPr lang="en-US" altLang="en-US" sz="2400" dirty="0">
                <a:latin typeface="Consolas" panose="020B0609020204030204" pitchFamily="49" charset="0"/>
                <a:sym typeface="Symbol" panose="05050102010706020507" pitchFamily="18" charset="2"/>
              </a:rPr>
              <a:t>) &lt; key[</a:t>
            </a:r>
            <a:r>
              <a:rPr lang="en-US" altLang="en-US" sz="2400" i="1" dirty="0">
                <a:latin typeface="Consolas" panose="020B0609020204030204" pitchFamily="49" charset="0"/>
                <a:sym typeface="Symbol" panose="05050102010706020507" pitchFamily="18" charset="2"/>
              </a:rPr>
              <a:t>v</a:t>
            </a:r>
            <a:r>
              <a:rPr lang="en-US" altLang="en-US" sz="2400" dirty="0">
                <a:latin typeface="Consolas" panose="020B0609020204030204" pitchFamily="49" charset="0"/>
                <a:sym typeface="Symbol" panose="05050102010706020507" pitchFamily="18" charset="2"/>
              </a:rPr>
              <a:t>])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400" dirty="0">
                <a:latin typeface="Consolas" panose="020B0609020204030204" pitchFamily="49" charset="0"/>
                <a:sym typeface="Symbol" panose="05050102010706020507" pitchFamily="18" charset="2"/>
              </a:rPr>
              <a:t>                p[v] = u;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400" dirty="0">
                <a:latin typeface="Consolas" panose="020B0609020204030204" pitchFamily="49" charset="0"/>
                <a:sym typeface="Symbol" panose="05050102010706020507" pitchFamily="18" charset="2"/>
              </a:rPr>
              <a:t>                key[v] = w(</a:t>
            </a:r>
            <a:r>
              <a:rPr lang="en-US" altLang="en-US" sz="2400" dirty="0" err="1">
                <a:latin typeface="Consolas" panose="020B0609020204030204" pitchFamily="49" charset="0"/>
                <a:sym typeface="Symbol" panose="05050102010706020507" pitchFamily="18" charset="2"/>
              </a:rPr>
              <a:t>u,v</a:t>
            </a:r>
            <a:r>
              <a:rPr lang="en-US" altLang="en-US" sz="2400" dirty="0">
                <a:latin typeface="Consolas" panose="020B0609020204030204" pitchFamily="49" charset="0"/>
                <a:sym typeface="Symbol" panose="05050102010706020507" pitchFamily="18" charset="2"/>
              </a:rPr>
              <a:t>);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dirty="0"/>
              <a:t>25-MST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C8D6E8-E2D4-466A-B54E-56FCD6F950CE}" type="slidenum">
              <a:rPr lang="en-GB" smtClean="0"/>
              <a:pPr/>
              <a:t>23</a:t>
            </a:fld>
            <a:endParaRPr lang="en-GB"/>
          </a:p>
        </p:txBody>
      </p:sp>
      <p:sp>
        <p:nvSpPr>
          <p:cNvPr id="6" name="Oval 4"/>
          <p:cNvSpPr>
            <a:spLocks noChangeArrowheads="1"/>
          </p:cNvSpPr>
          <p:nvPr/>
        </p:nvSpPr>
        <p:spPr bwMode="auto">
          <a:xfrm>
            <a:off x="4334344" y="1648082"/>
            <a:ext cx="382587" cy="381000"/>
          </a:xfrm>
          <a:prstGeom prst="ellipse">
            <a:avLst/>
          </a:prstGeom>
          <a:noFill/>
          <a:ln w="38100">
            <a:solidFill>
              <a:srgbClr val="007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endParaRPr lang="fr-FR" altLang="en-US">
              <a:solidFill>
                <a:srgbClr val="0070C0"/>
              </a:solidFill>
              <a:latin typeface="+mj-lt"/>
            </a:endParaRPr>
          </a:p>
        </p:txBody>
      </p:sp>
      <p:sp>
        <p:nvSpPr>
          <p:cNvPr id="7" name="Oval 5"/>
          <p:cNvSpPr>
            <a:spLocks noChangeArrowheads="1"/>
          </p:cNvSpPr>
          <p:nvPr/>
        </p:nvSpPr>
        <p:spPr bwMode="auto">
          <a:xfrm>
            <a:off x="6518744" y="1648082"/>
            <a:ext cx="381000" cy="381000"/>
          </a:xfrm>
          <a:prstGeom prst="ellipse">
            <a:avLst/>
          </a:prstGeom>
          <a:noFill/>
          <a:ln w="38100">
            <a:solidFill>
              <a:srgbClr val="007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endParaRPr lang="fr-FR" altLang="en-US">
              <a:solidFill>
                <a:srgbClr val="0070C0"/>
              </a:solidFill>
              <a:latin typeface="+mj-lt"/>
            </a:endParaRPr>
          </a:p>
        </p:txBody>
      </p:sp>
      <p:sp>
        <p:nvSpPr>
          <p:cNvPr id="8" name="Oval 6"/>
          <p:cNvSpPr>
            <a:spLocks noChangeArrowheads="1"/>
          </p:cNvSpPr>
          <p:nvPr/>
        </p:nvSpPr>
        <p:spPr bwMode="auto">
          <a:xfrm>
            <a:off x="8428506" y="1648082"/>
            <a:ext cx="382588" cy="381000"/>
          </a:xfrm>
          <a:prstGeom prst="ellipse">
            <a:avLst/>
          </a:prstGeom>
          <a:noFill/>
          <a:ln w="38100">
            <a:solidFill>
              <a:srgbClr val="007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endParaRPr lang="fr-FR" altLang="en-US">
              <a:solidFill>
                <a:srgbClr val="0070C0"/>
              </a:solidFill>
              <a:latin typeface="+mj-lt"/>
            </a:endParaRPr>
          </a:p>
        </p:txBody>
      </p:sp>
      <p:sp>
        <p:nvSpPr>
          <p:cNvPr id="9" name="Oval 7"/>
          <p:cNvSpPr>
            <a:spLocks noChangeArrowheads="1"/>
          </p:cNvSpPr>
          <p:nvPr/>
        </p:nvSpPr>
        <p:spPr bwMode="auto">
          <a:xfrm>
            <a:off x="4334344" y="2794257"/>
            <a:ext cx="382587" cy="381000"/>
          </a:xfrm>
          <a:prstGeom prst="ellipse">
            <a:avLst/>
          </a:prstGeom>
          <a:noFill/>
          <a:ln w="38100">
            <a:solidFill>
              <a:srgbClr val="007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endParaRPr lang="fr-FR" altLang="en-US">
              <a:solidFill>
                <a:srgbClr val="0070C0"/>
              </a:solidFill>
              <a:latin typeface="+mj-lt"/>
            </a:endParaRPr>
          </a:p>
        </p:txBody>
      </p:sp>
      <p:sp>
        <p:nvSpPr>
          <p:cNvPr id="10" name="Oval 8"/>
          <p:cNvSpPr>
            <a:spLocks noChangeArrowheads="1"/>
          </p:cNvSpPr>
          <p:nvPr/>
        </p:nvSpPr>
        <p:spPr bwMode="auto">
          <a:xfrm>
            <a:off x="6518744" y="2794257"/>
            <a:ext cx="381000" cy="381000"/>
          </a:xfrm>
          <a:prstGeom prst="ellipse">
            <a:avLst/>
          </a:prstGeom>
          <a:noFill/>
          <a:ln w="38100">
            <a:solidFill>
              <a:srgbClr val="007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endParaRPr lang="fr-FR" altLang="en-US">
              <a:solidFill>
                <a:srgbClr val="0070C0"/>
              </a:solidFill>
              <a:latin typeface="+mj-lt"/>
            </a:endParaRPr>
          </a:p>
        </p:txBody>
      </p:sp>
      <p:sp>
        <p:nvSpPr>
          <p:cNvPr id="11" name="Oval 9"/>
          <p:cNvSpPr>
            <a:spLocks noChangeArrowheads="1"/>
          </p:cNvSpPr>
          <p:nvPr/>
        </p:nvSpPr>
        <p:spPr bwMode="auto">
          <a:xfrm>
            <a:off x="8428506" y="2794257"/>
            <a:ext cx="382588" cy="381000"/>
          </a:xfrm>
          <a:prstGeom prst="ellipse">
            <a:avLst/>
          </a:prstGeom>
          <a:noFill/>
          <a:ln w="38100">
            <a:solidFill>
              <a:srgbClr val="007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endParaRPr lang="fr-FR" altLang="en-US">
              <a:solidFill>
                <a:srgbClr val="0070C0"/>
              </a:solidFill>
              <a:latin typeface="+mj-lt"/>
            </a:endParaRPr>
          </a:p>
        </p:txBody>
      </p:sp>
      <p:sp>
        <p:nvSpPr>
          <p:cNvPr id="12" name="Oval 10"/>
          <p:cNvSpPr>
            <a:spLocks noChangeArrowheads="1"/>
          </p:cNvSpPr>
          <p:nvPr/>
        </p:nvSpPr>
        <p:spPr bwMode="auto">
          <a:xfrm>
            <a:off x="5426544" y="3284795"/>
            <a:ext cx="382587" cy="382587"/>
          </a:xfrm>
          <a:prstGeom prst="ellipse">
            <a:avLst/>
          </a:prstGeom>
          <a:noFill/>
          <a:ln w="38100">
            <a:solidFill>
              <a:srgbClr val="007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endParaRPr lang="fr-FR" altLang="en-US">
              <a:solidFill>
                <a:srgbClr val="0070C0"/>
              </a:solidFill>
              <a:latin typeface="+mj-lt"/>
            </a:endParaRPr>
          </a:p>
        </p:txBody>
      </p:sp>
      <p:sp>
        <p:nvSpPr>
          <p:cNvPr id="13" name="Oval 11"/>
          <p:cNvSpPr>
            <a:spLocks noChangeArrowheads="1"/>
          </p:cNvSpPr>
          <p:nvPr/>
        </p:nvSpPr>
        <p:spPr bwMode="auto">
          <a:xfrm>
            <a:off x="5426544" y="1155957"/>
            <a:ext cx="382587" cy="382588"/>
          </a:xfrm>
          <a:prstGeom prst="ellipse">
            <a:avLst/>
          </a:prstGeom>
          <a:noFill/>
          <a:ln w="38100">
            <a:solidFill>
              <a:srgbClr val="007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endParaRPr lang="fr-FR" altLang="en-US">
              <a:solidFill>
                <a:srgbClr val="0070C0"/>
              </a:solidFill>
              <a:latin typeface="+mj-lt"/>
            </a:endParaRPr>
          </a:p>
        </p:txBody>
      </p:sp>
      <p:cxnSp>
        <p:nvCxnSpPr>
          <p:cNvPr id="14" name="AutoShape 12"/>
          <p:cNvCxnSpPr>
            <a:cxnSpLocks noChangeShapeType="1"/>
            <a:stCxn id="13" idx="5"/>
            <a:endCxn id="7" idx="1"/>
          </p:cNvCxnSpPr>
          <p:nvPr/>
        </p:nvCxnSpPr>
        <p:spPr bwMode="auto">
          <a:xfrm>
            <a:off x="5751981" y="1495682"/>
            <a:ext cx="822325" cy="193675"/>
          </a:xfrm>
          <a:prstGeom prst="straightConnector1">
            <a:avLst/>
          </a:prstGeom>
          <a:noFill/>
          <a:ln w="38100">
            <a:solidFill>
              <a:srgbClr val="007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" name="AutoShape 13"/>
          <p:cNvCxnSpPr>
            <a:cxnSpLocks noChangeShapeType="1"/>
            <a:stCxn id="13" idx="3"/>
            <a:endCxn id="6" idx="7"/>
          </p:cNvCxnSpPr>
          <p:nvPr/>
        </p:nvCxnSpPr>
        <p:spPr bwMode="auto">
          <a:xfrm flipH="1">
            <a:off x="4661369" y="1495682"/>
            <a:ext cx="820737" cy="193675"/>
          </a:xfrm>
          <a:prstGeom prst="straightConnector1">
            <a:avLst/>
          </a:prstGeom>
          <a:noFill/>
          <a:ln w="38100">
            <a:solidFill>
              <a:srgbClr val="007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" name="AutoShape 14"/>
          <p:cNvCxnSpPr>
            <a:cxnSpLocks noChangeShapeType="1"/>
            <a:stCxn id="6" idx="6"/>
            <a:endCxn id="7" idx="2"/>
          </p:cNvCxnSpPr>
          <p:nvPr/>
        </p:nvCxnSpPr>
        <p:spPr bwMode="auto">
          <a:xfrm>
            <a:off x="4729631" y="1838582"/>
            <a:ext cx="1774825" cy="0"/>
          </a:xfrm>
          <a:prstGeom prst="straightConnector1">
            <a:avLst/>
          </a:prstGeom>
          <a:noFill/>
          <a:ln w="38100">
            <a:solidFill>
              <a:srgbClr val="007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" name="AutoShape 15"/>
          <p:cNvCxnSpPr>
            <a:cxnSpLocks noChangeShapeType="1"/>
            <a:stCxn id="9" idx="0"/>
            <a:endCxn id="6" idx="4"/>
          </p:cNvCxnSpPr>
          <p:nvPr/>
        </p:nvCxnSpPr>
        <p:spPr bwMode="auto">
          <a:xfrm flipV="1">
            <a:off x="4524844" y="2043370"/>
            <a:ext cx="0" cy="736600"/>
          </a:xfrm>
          <a:prstGeom prst="straightConnector1">
            <a:avLst/>
          </a:prstGeom>
          <a:noFill/>
          <a:ln w="38100">
            <a:solidFill>
              <a:srgbClr val="007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" name="AutoShape 16"/>
          <p:cNvCxnSpPr>
            <a:cxnSpLocks noChangeShapeType="1"/>
            <a:stCxn id="9" idx="5"/>
            <a:endCxn id="12" idx="1"/>
          </p:cNvCxnSpPr>
          <p:nvPr/>
        </p:nvCxnSpPr>
        <p:spPr bwMode="auto">
          <a:xfrm>
            <a:off x="4661369" y="3133982"/>
            <a:ext cx="820737" cy="193675"/>
          </a:xfrm>
          <a:prstGeom prst="straightConnector1">
            <a:avLst/>
          </a:prstGeom>
          <a:noFill/>
          <a:ln w="38100">
            <a:solidFill>
              <a:srgbClr val="007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" name="AutoShape 17"/>
          <p:cNvCxnSpPr>
            <a:cxnSpLocks noChangeShapeType="1"/>
            <a:stCxn id="12" idx="7"/>
            <a:endCxn id="10" idx="3"/>
          </p:cNvCxnSpPr>
          <p:nvPr/>
        </p:nvCxnSpPr>
        <p:spPr bwMode="auto">
          <a:xfrm flipV="1">
            <a:off x="5751981" y="3133982"/>
            <a:ext cx="822325" cy="193675"/>
          </a:xfrm>
          <a:prstGeom prst="straightConnector1">
            <a:avLst/>
          </a:prstGeom>
          <a:noFill/>
          <a:ln w="38100">
            <a:solidFill>
              <a:srgbClr val="007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" name="AutoShape 18"/>
          <p:cNvCxnSpPr>
            <a:cxnSpLocks noChangeShapeType="1"/>
            <a:stCxn id="10" idx="0"/>
            <a:endCxn id="7" idx="4"/>
          </p:cNvCxnSpPr>
          <p:nvPr/>
        </p:nvCxnSpPr>
        <p:spPr bwMode="auto">
          <a:xfrm flipV="1">
            <a:off x="6709244" y="2043370"/>
            <a:ext cx="0" cy="736600"/>
          </a:xfrm>
          <a:prstGeom prst="straightConnector1">
            <a:avLst/>
          </a:prstGeom>
          <a:noFill/>
          <a:ln w="38100">
            <a:solidFill>
              <a:srgbClr val="007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" name="AutoShape 19"/>
          <p:cNvCxnSpPr>
            <a:cxnSpLocks noChangeShapeType="1"/>
            <a:stCxn id="7" idx="6"/>
            <a:endCxn id="8" idx="2"/>
          </p:cNvCxnSpPr>
          <p:nvPr/>
        </p:nvCxnSpPr>
        <p:spPr bwMode="auto">
          <a:xfrm>
            <a:off x="6914031" y="1838582"/>
            <a:ext cx="1501775" cy="0"/>
          </a:xfrm>
          <a:prstGeom prst="straightConnector1">
            <a:avLst/>
          </a:prstGeom>
          <a:noFill/>
          <a:ln w="38100">
            <a:solidFill>
              <a:srgbClr val="007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" name="AutoShape 20"/>
          <p:cNvCxnSpPr>
            <a:cxnSpLocks noChangeShapeType="1"/>
            <a:stCxn id="10" idx="6"/>
            <a:endCxn id="11" idx="2"/>
          </p:cNvCxnSpPr>
          <p:nvPr/>
        </p:nvCxnSpPr>
        <p:spPr bwMode="auto">
          <a:xfrm>
            <a:off x="6914031" y="2984757"/>
            <a:ext cx="1501775" cy="0"/>
          </a:xfrm>
          <a:prstGeom prst="straightConnector1">
            <a:avLst/>
          </a:prstGeom>
          <a:noFill/>
          <a:ln w="38100">
            <a:solidFill>
              <a:srgbClr val="007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" name="AutoShape 21"/>
          <p:cNvCxnSpPr>
            <a:cxnSpLocks noChangeShapeType="1"/>
            <a:stCxn id="12" idx="0"/>
            <a:endCxn id="6" idx="5"/>
          </p:cNvCxnSpPr>
          <p:nvPr/>
        </p:nvCxnSpPr>
        <p:spPr bwMode="auto">
          <a:xfrm rot="5400000" flipH="1">
            <a:off x="4497063" y="2152113"/>
            <a:ext cx="1284288" cy="955675"/>
          </a:xfrm>
          <a:prstGeom prst="curvedConnector3">
            <a:avLst>
              <a:gd name="adj1" fmla="val 47829"/>
            </a:avLst>
          </a:prstGeom>
          <a:noFill/>
          <a:ln w="38100">
            <a:solidFill>
              <a:srgbClr val="007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4" name="Text Box 22"/>
          <p:cNvSpPr txBox="1">
            <a:spLocks noChangeArrowheads="1"/>
          </p:cNvSpPr>
          <p:nvPr/>
        </p:nvSpPr>
        <p:spPr bwMode="auto">
          <a:xfrm>
            <a:off x="4019457" y="2227520"/>
            <a:ext cx="57579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b="1">
                <a:solidFill>
                  <a:srgbClr val="0070C0"/>
                </a:solidFill>
                <a:latin typeface="+mj-lt"/>
              </a:rPr>
              <a:t>14</a:t>
            </a:r>
          </a:p>
        </p:txBody>
      </p:sp>
      <p:sp>
        <p:nvSpPr>
          <p:cNvPr id="25" name="Text Box 23"/>
          <p:cNvSpPr txBox="1">
            <a:spLocks noChangeArrowheads="1"/>
          </p:cNvSpPr>
          <p:nvPr/>
        </p:nvSpPr>
        <p:spPr bwMode="auto">
          <a:xfrm>
            <a:off x="5183843" y="2322273"/>
            <a:ext cx="57579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b="1" dirty="0">
                <a:solidFill>
                  <a:srgbClr val="0070C0"/>
                </a:solidFill>
                <a:latin typeface="+mj-lt"/>
              </a:rPr>
              <a:t>10</a:t>
            </a:r>
          </a:p>
        </p:txBody>
      </p:sp>
      <p:sp>
        <p:nvSpPr>
          <p:cNvPr id="26" name="Text Box 24"/>
          <p:cNvSpPr txBox="1">
            <a:spLocks noChangeArrowheads="1"/>
          </p:cNvSpPr>
          <p:nvPr/>
        </p:nvSpPr>
        <p:spPr bwMode="auto">
          <a:xfrm>
            <a:off x="4857015" y="3199070"/>
            <a:ext cx="38023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b="1">
                <a:solidFill>
                  <a:srgbClr val="0070C0"/>
                </a:solidFill>
                <a:latin typeface="+mj-lt"/>
              </a:rPr>
              <a:t>3</a:t>
            </a:r>
          </a:p>
        </p:txBody>
      </p:sp>
      <p:sp>
        <p:nvSpPr>
          <p:cNvPr id="27" name="Text Box 25"/>
          <p:cNvSpPr txBox="1">
            <a:spLocks noChangeArrowheads="1"/>
          </p:cNvSpPr>
          <p:nvPr/>
        </p:nvSpPr>
        <p:spPr bwMode="auto">
          <a:xfrm>
            <a:off x="4857015" y="1232157"/>
            <a:ext cx="38023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b="1">
                <a:solidFill>
                  <a:srgbClr val="0070C0"/>
                </a:solidFill>
                <a:latin typeface="+mj-lt"/>
              </a:rPr>
              <a:t>6</a:t>
            </a:r>
          </a:p>
        </p:txBody>
      </p:sp>
      <p:sp>
        <p:nvSpPr>
          <p:cNvPr id="28" name="Text Box 26"/>
          <p:cNvSpPr txBox="1">
            <a:spLocks noChangeArrowheads="1"/>
          </p:cNvSpPr>
          <p:nvPr/>
        </p:nvSpPr>
        <p:spPr bwMode="auto">
          <a:xfrm>
            <a:off x="6053990" y="1232157"/>
            <a:ext cx="38023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b="1">
                <a:solidFill>
                  <a:srgbClr val="0070C0"/>
                </a:solidFill>
                <a:latin typeface="+mj-lt"/>
              </a:rPr>
              <a:t>4</a:t>
            </a:r>
          </a:p>
        </p:txBody>
      </p:sp>
      <p:sp>
        <p:nvSpPr>
          <p:cNvPr id="29" name="Text Box 27"/>
          <p:cNvSpPr txBox="1">
            <a:spLocks noChangeArrowheads="1"/>
          </p:cNvSpPr>
          <p:nvPr/>
        </p:nvSpPr>
        <p:spPr bwMode="auto">
          <a:xfrm>
            <a:off x="5458023" y="1766143"/>
            <a:ext cx="38023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b="1" dirty="0">
                <a:solidFill>
                  <a:srgbClr val="0070C0"/>
                </a:solidFill>
                <a:latin typeface="+mj-lt"/>
              </a:rPr>
              <a:t>5</a:t>
            </a:r>
          </a:p>
        </p:txBody>
      </p:sp>
      <p:sp>
        <p:nvSpPr>
          <p:cNvPr id="30" name="Text Box 28"/>
          <p:cNvSpPr txBox="1">
            <a:spLocks noChangeArrowheads="1"/>
          </p:cNvSpPr>
          <p:nvPr/>
        </p:nvSpPr>
        <p:spPr bwMode="auto">
          <a:xfrm>
            <a:off x="6654065" y="2260857"/>
            <a:ext cx="38023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b="1">
                <a:solidFill>
                  <a:srgbClr val="0070C0"/>
                </a:solidFill>
                <a:latin typeface="+mj-lt"/>
              </a:rPr>
              <a:t>2</a:t>
            </a:r>
          </a:p>
        </p:txBody>
      </p:sp>
      <p:sp>
        <p:nvSpPr>
          <p:cNvPr id="31" name="Text Box 29"/>
          <p:cNvSpPr txBox="1">
            <a:spLocks noChangeArrowheads="1"/>
          </p:cNvSpPr>
          <p:nvPr/>
        </p:nvSpPr>
        <p:spPr bwMode="auto">
          <a:xfrm>
            <a:off x="7473215" y="1460757"/>
            <a:ext cx="38023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b="1">
                <a:solidFill>
                  <a:srgbClr val="0070C0"/>
                </a:solidFill>
                <a:latin typeface="+mj-lt"/>
              </a:rPr>
              <a:t>9</a:t>
            </a:r>
          </a:p>
        </p:txBody>
      </p:sp>
      <p:sp>
        <p:nvSpPr>
          <p:cNvPr id="32" name="Text Box 30"/>
          <p:cNvSpPr txBox="1">
            <a:spLocks noChangeArrowheads="1"/>
          </p:cNvSpPr>
          <p:nvPr/>
        </p:nvSpPr>
        <p:spPr bwMode="auto">
          <a:xfrm>
            <a:off x="7378607" y="2595820"/>
            <a:ext cx="57579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b="1">
                <a:solidFill>
                  <a:srgbClr val="0070C0"/>
                </a:solidFill>
                <a:latin typeface="+mj-lt"/>
              </a:rPr>
              <a:t>15</a:t>
            </a:r>
          </a:p>
        </p:txBody>
      </p:sp>
      <p:sp>
        <p:nvSpPr>
          <p:cNvPr id="33" name="Text Box 31"/>
          <p:cNvSpPr txBox="1">
            <a:spLocks noChangeArrowheads="1"/>
          </p:cNvSpPr>
          <p:nvPr/>
        </p:nvSpPr>
        <p:spPr bwMode="auto">
          <a:xfrm>
            <a:off x="5993665" y="3218120"/>
            <a:ext cx="38023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b="1">
                <a:solidFill>
                  <a:srgbClr val="0070C0"/>
                </a:solidFill>
                <a:latin typeface="+mj-lt"/>
              </a:rPr>
              <a:t>8</a:t>
            </a:r>
          </a:p>
        </p:txBody>
      </p:sp>
      <p:sp>
        <p:nvSpPr>
          <p:cNvPr id="34" name="Text Box 32"/>
          <p:cNvSpPr txBox="1">
            <a:spLocks noChangeArrowheads="1"/>
          </p:cNvSpPr>
          <p:nvPr/>
        </p:nvSpPr>
        <p:spPr bwMode="auto">
          <a:xfrm>
            <a:off x="4922465" y="3684845"/>
            <a:ext cx="309572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sz="2000" b="1" dirty="0">
                <a:latin typeface="+mj-lt"/>
              </a:rPr>
              <a:t>Run on example graph</a:t>
            </a:r>
          </a:p>
        </p:txBody>
      </p:sp>
    </p:spTree>
    <p:extLst>
      <p:ext uri="{BB962C8B-B14F-4D97-AF65-F5344CB8AC3E}">
        <p14:creationId xmlns:p14="http://schemas.microsoft.com/office/powerpoint/2010/main" val="40228179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Prim’s Algorithm – Example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6493" y="1200786"/>
            <a:ext cx="8496300" cy="4118397"/>
          </a:xfrm>
        </p:spPr>
        <p:txBody>
          <a:bodyPr/>
          <a:lstStyle/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400" dirty="0">
                <a:solidFill>
                  <a:srgbClr val="0070C0"/>
                </a:solidFill>
                <a:latin typeface="Consolas" panose="020B0609020204030204" pitchFamily="49" charset="0"/>
              </a:rPr>
              <a:t>MST-Prim</a:t>
            </a:r>
            <a:r>
              <a:rPr lang="en-US" altLang="en-US" sz="2400" dirty="0">
                <a:latin typeface="Consolas" panose="020B0609020204030204" pitchFamily="49" charset="0"/>
              </a:rPr>
              <a:t>(G, w, r)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400" dirty="0">
                <a:latin typeface="Consolas" panose="020B0609020204030204" pitchFamily="49" charset="0"/>
              </a:rPr>
              <a:t>    Q = V[G];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400" dirty="0">
                <a:latin typeface="Consolas" panose="020B0609020204030204" pitchFamily="49" charset="0"/>
              </a:rPr>
              <a:t>    </a:t>
            </a:r>
            <a:r>
              <a:rPr lang="en-US" altLang="en-US" sz="2400" dirty="0">
                <a:solidFill>
                  <a:srgbClr val="0070C0"/>
                </a:solidFill>
                <a:latin typeface="Consolas" panose="020B0609020204030204" pitchFamily="49" charset="0"/>
              </a:rPr>
              <a:t>for</a:t>
            </a:r>
            <a:r>
              <a:rPr lang="en-US" altLang="en-US" sz="2400" dirty="0">
                <a:latin typeface="Consolas" panose="020B0609020204030204" pitchFamily="49" charset="0"/>
              </a:rPr>
              <a:t> </a:t>
            </a:r>
            <a:r>
              <a:rPr lang="en-US" altLang="en-US" sz="2400" dirty="0">
                <a:solidFill>
                  <a:srgbClr val="0070C0"/>
                </a:solidFill>
                <a:latin typeface="Consolas" panose="020B0609020204030204" pitchFamily="49" charset="0"/>
              </a:rPr>
              <a:t>each</a:t>
            </a:r>
            <a:r>
              <a:rPr lang="en-US" altLang="en-US" sz="2400" dirty="0">
                <a:latin typeface="Consolas" panose="020B0609020204030204" pitchFamily="49" charset="0"/>
              </a:rPr>
              <a:t> </a:t>
            </a:r>
            <a:r>
              <a:rPr lang="en-US" altLang="en-US" sz="2400" i="1" dirty="0">
                <a:latin typeface="Consolas" panose="020B0609020204030204" pitchFamily="49" charset="0"/>
              </a:rPr>
              <a:t>u</a:t>
            </a:r>
            <a:r>
              <a:rPr lang="en-US" altLang="en-US" sz="2400" dirty="0">
                <a:latin typeface="Consolas" panose="020B0609020204030204" pitchFamily="49" charset="0"/>
              </a:rPr>
              <a:t> </a:t>
            </a:r>
            <a:r>
              <a:rPr lang="en-US" altLang="en-US" sz="2400" dirty="0">
                <a:latin typeface="Consolas" panose="020B0609020204030204" pitchFamily="49" charset="0"/>
                <a:sym typeface="Symbol" panose="05050102010706020507" pitchFamily="18" charset="2"/>
              </a:rPr>
              <a:t> Q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400" dirty="0">
                <a:latin typeface="Consolas" panose="020B0609020204030204" pitchFamily="49" charset="0"/>
                <a:sym typeface="Symbol" panose="05050102010706020507" pitchFamily="18" charset="2"/>
              </a:rPr>
              <a:t>        key[u] = ;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400" dirty="0">
                <a:latin typeface="Consolas" panose="020B0609020204030204" pitchFamily="49" charset="0"/>
                <a:sym typeface="Symbol" panose="05050102010706020507" pitchFamily="18" charset="2"/>
              </a:rPr>
              <a:t>    key[r] = 0;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400" dirty="0">
                <a:latin typeface="Consolas" panose="020B0609020204030204" pitchFamily="49" charset="0"/>
                <a:sym typeface="Symbol" panose="05050102010706020507" pitchFamily="18" charset="2"/>
              </a:rPr>
              <a:t>    p[r] = NULL;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400" dirty="0">
                <a:latin typeface="Consolas" panose="020B0609020204030204" pitchFamily="49" charset="0"/>
                <a:sym typeface="Symbol" panose="05050102010706020507" pitchFamily="18" charset="2"/>
              </a:rPr>
              <a:t>    </a:t>
            </a:r>
            <a:r>
              <a:rPr lang="en-US" altLang="en-US" sz="2400" dirty="0">
                <a:solidFill>
                  <a:srgbClr val="0070C0"/>
                </a:solidFill>
                <a:latin typeface="Consolas" panose="020B0609020204030204" pitchFamily="49" charset="0"/>
                <a:sym typeface="Symbol" panose="05050102010706020507" pitchFamily="18" charset="2"/>
              </a:rPr>
              <a:t>while</a:t>
            </a:r>
            <a:r>
              <a:rPr lang="en-US" altLang="en-US" sz="2400" dirty="0">
                <a:latin typeface="Consolas" panose="020B0609020204030204" pitchFamily="49" charset="0"/>
                <a:sym typeface="Symbol" panose="05050102010706020507" pitchFamily="18" charset="2"/>
              </a:rPr>
              <a:t> (Q not empty)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400" dirty="0">
                <a:latin typeface="Consolas" panose="020B0609020204030204" pitchFamily="49" charset="0"/>
                <a:sym typeface="Symbol" panose="05050102010706020507" pitchFamily="18" charset="2"/>
              </a:rPr>
              <a:t>        u = </a:t>
            </a:r>
            <a:r>
              <a:rPr lang="en-US" altLang="en-US" sz="2400" dirty="0" err="1">
                <a:latin typeface="Consolas" panose="020B0609020204030204" pitchFamily="49" charset="0"/>
                <a:sym typeface="Symbol" panose="05050102010706020507" pitchFamily="18" charset="2"/>
              </a:rPr>
              <a:t>ExtractMin</a:t>
            </a:r>
            <a:r>
              <a:rPr lang="en-US" altLang="en-US" sz="2400" dirty="0">
                <a:latin typeface="Consolas" panose="020B0609020204030204" pitchFamily="49" charset="0"/>
                <a:sym typeface="Symbol" panose="05050102010706020507" pitchFamily="18" charset="2"/>
              </a:rPr>
              <a:t>(Q);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400" dirty="0">
                <a:latin typeface="Consolas" panose="020B0609020204030204" pitchFamily="49" charset="0"/>
                <a:sym typeface="Symbol" panose="05050102010706020507" pitchFamily="18" charset="2"/>
              </a:rPr>
              <a:t>        </a:t>
            </a:r>
            <a:r>
              <a:rPr lang="en-US" altLang="en-US" sz="2400" dirty="0">
                <a:solidFill>
                  <a:srgbClr val="0070C0"/>
                </a:solidFill>
                <a:latin typeface="Consolas" panose="020B0609020204030204" pitchFamily="49" charset="0"/>
                <a:sym typeface="Symbol" panose="05050102010706020507" pitchFamily="18" charset="2"/>
              </a:rPr>
              <a:t>for</a:t>
            </a:r>
            <a:r>
              <a:rPr lang="en-US" altLang="en-US" sz="2400" dirty="0">
                <a:latin typeface="Consolas" panose="020B0609020204030204" pitchFamily="49" charset="0"/>
                <a:sym typeface="Symbol" panose="05050102010706020507" pitchFamily="18" charset="2"/>
              </a:rPr>
              <a:t> </a:t>
            </a:r>
            <a:r>
              <a:rPr lang="en-US" altLang="en-US" sz="2400" dirty="0">
                <a:solidFill>
                  <a:srgbClr val="0070C0"/>
                </a:solidFill>
                <a:latin typeface="Consolas" panose="020B0609020204030204" pitchFamily="49" charset="0"/>
                <a:sym typeface="Symbol" panose="05050102010706020507" pitchFamily="18" charset="2"/>
              </a:rPr>
              <a:t>each</a:t>
            </a:r>
            <a:r>
              <a:rPr lang="en-US" altLang="en-US" sz="2400" dirty="0">
                <a:latin typeface="Consolas" panose="020B0609020204030204" pitchFamily="49" charset="0"/>
                <a:sym typeface="Symbol" panose="05050102010706020507" pitchFamily="18" charset="2"/>
              </a:rPr>
              <a:t> </a:t>
            </a:r>
            <a:r>
              <a:rPr lang="en-US" altLang="en-US" sz="2400" i="1" dirty="0">
                <a:latin typeface="Consolas" panose="020B0609020204030204" pitchFamily="49" charset="0"/>
                <a:sym typeface="Symbol" panose="05050102010706020507" pitchFamily="18" charset="2"/>
              </a:rPr>
              <a:t>v</a:t>
            </a:r>
            <a:r>
              <a:rPr lang="en-US" altLang="en-US" sz="2400" dirty="0">
                <a:latin typeface="Consolas" panose="020B0609020204030204" pitchFamily="49" charset="0"/>
              </a:rPr>
              <a:t> </a:t>
            </a:r>
            <a:r>
              <a:rPr lang="en-US" altLang="en-US" sz="2400" dirty="0">
                <a:latin typeface="Consolas" panose="020B0609020204030204" pitchFamily="49" charset="0"/>
                <a:sym typeface="Symbol" panose="05050102010706020507" pitchFamily="18" charset="2"/>
              </a:rPr>
              <a:t> </a:t>
            </a:r>
            <a:r>
              <a:rPr lang="en-US" altLang="en-US" sz="2400" dirty="0" err="1">
                <a:latin typeface="Consolas" panose="020B0609020204030204" pitchFamily="49" charset="0"/>
                <a:sym typeface="Symbol" panose="05050102010706020507" pitchFamily="18" charset="2"/>
              </a:rPr>
              <a:t>Adj</a:t>
            </a:r>
            <a:r>
              <a:rPr lang="en-US" altLang="en-US" sz="2400" dirty="0">
                <a:latin typeface="Consolas" panose="020B0609020204030204" pitchFamily="49" charset="0"/>
                <a:sym typeface="Symbol" panose="05050102010706020507" pitchFamily="18" charset="2"/>
              </a:rPr>
              <a:t>[</a:t>
            </a:r>
            <a:r>
              <a:rPr lang="en-US" altLang="en-US" sz="2400" i="1" dirty="0">
                <a:latin typeface="Consolas" panose="020B0609020204030204" pitchFamily="49" charset="0"/>
                <a:sym typeface="Symbol" panose="05050102010706020507" pitchFamily="18" charset="2"/>
              </a:rPr>
              <a:t>u</a:t>
            </a:r>
            <a:r>
              <a:rPr lang="en-US" altLang="en-US" sz="2400" dirty="0">
                <a:latin typeface="Consolas" panose="020B0609020204030204" pitchFamily="49" charset="0"/>
                <a:sym typeface="Symbol" panose="05050102010706020507" pitchFamily="18" charset="2"/>
              </a:rPr>
              <a:t>]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400" dirty="0">
                <a:latin typeface="Consolas" panose="020B0609020204030204" pitchFamily="49" charset="0"/>
                <a:sym typeface="Symbol" panose="05050102010706020507" pitchFamily="18" charset="2"/>
              </a:rPr>
              <a:t>            </a:t>
            </a:r>
            <a:r>
              <a:rPr lang="en-US" altLang="en-US" sz="2400" dirty="0">
                <a:solidFill>
                  <a:srgbClr val="0070C0"/>
                </a:solidFill>
                <a:latin typeface="Consolas" panose="020B0609020204030204" pitchFamily="49" charset="0"/>
                <a:sym typeface="Symbol" panose="05050102010706020507" pitchFamily="18" charset="2"/>
              </a:rPr>
              <a:t>if</a:t>
            </a:r>
            <a:r>
              <a:rPr lang="en-US" altLang="en-US" sz="2400" dirty="0">
                <a:latin typeface="Consolas" panose="020B0609020204030204" pitchFamily="49" charset="0"/>
                <a:sym typeface="Symbol" panose="05050102010706020507" pitchFamily="18" charset="2"/>
              </a:rPr>
              <a:t> (v</a:t>
            </a:r>
            <a:r>
              <a:rPr lang="en-US" altLang="en-US" sz="2400" dirty="0">
                <a:latin typeface="Consolas" panose="020B0609020204030204" pitchFamily="49" charset="0"/>
              </a:rPr>
              <a:t> </a:t>
            </a:r>
            <a:r>
              <a:rPr lang="en-US" altLang="en-US" sz="2400" dirty="0">
                <a:latin typeface="Consolas" panose="020B0609020204030204" pitchFamily="49" charset="0"/>
                <a:sym typeface="Symbol" panose="05050102010706020507" pitchFamily="18" charset="2"/>
              </a:rPr>
              <a:t> Q and w(</a:t>
            </a:r>
            <a:r>
              <a:rPr lang="en-US" altLang="en-US" sz="2400" i="1" dirty="0" err="1">
                <a:latin typeface="Consolas" panose="020B0609020204030204" pitchFamily="49" charset="0"/>
                <a:sym typeface="Symbol" panose="05050102010706020507" pitchFamily="18" charset="2"/>
              </a:rPr>
              <a:t>u,v</a:t>
            </a:r>
            <a:r>
              <a:rPr lang="en-US" altLang="en-US" sz="2400" dirty="0">
                <a:latin typeface="Consolas" panose="020B0609020204030204" pitchFamily="49" charset="0"/>
                <a:sym typeface="Symbol" panose="05050102010706020507" pitchFamily="18" charset="2"/>
              </a:rPr>
              <a:t>) &lt; key[</a:t>
            </a:r>
            <a:r>
              <a:rPr lang="en-US" altLang="en-US" sz="2400" i="1" dirty="0">
                <a:latin typeface="Consolas" panose="020B0609020204030204" pitchFamily="49" charset="0"/>
                <a:sym typeface="Symbol" panose="05050102010706020507" pitchFamily="18" charset="2"/>
              </a:rPr>
              <a:t>v</a:t>
            </a:r>
            <a:r>
              <a:rPr lang="en-US" altLang="en-US" sz="2400" dirty="0">
                <a:latin typeface="Consolas" panose="020B0609020204030204" pitchFamily="49" charset="0"/>
                <a:sym typeface="Symbol" panose="05050102010706020507" pitchFamily="18" charset="2"/>
              </a:rPr>
              <a:t>])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400" dirty="0">
                <a:latin typeface="Consolas" panose="020B0609020204030204" pitchFamily="49" charset="0"/>
                <a:sym typeface="Symbol" panose="05050102010706020507" pitchFamily="18" charset="2"/>
              </a:rPr>
              <a:t>                p[v] = u;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400" dirty="0">
                <a:latin typeface="Consolas" panose="020B0609020204030204" pitchFamily="49" charset="0"/>
                <a:sym typeface="Symbol" panose="05050102010706020507" pitchFamily="18" charset="2"/>
              </a:rPr>
              <a:t>                key[v] = w(</a:t>
            </a:r>
            <a:r>
              <a:rPr lang="en-US" altLang="en-US" sz="2400" dirty="0" err="1">
                <a:latin typeface="Consolas" panose="020B0609020204030204" pitchFamily="49" charset="0"/>
                <a:sym typeface="Symbol" panose="05050102010706020507" pitchFamily="18" charset="2"/>
              </a:rPr>
              <a:t>u,v</a:t>
            </a:r>
            <a:r>
              <a:rPr lang="en-US" altLang="en-US" sz="2400" dirty="0">
                <a:latin typeface="Consolas" panose="020B0609020204030204" pitchFamily="49" charset="0"/>
                <a:sym typeface="Symbol" panose="05050102010706020507" pitchFamily="18" charset="2"/>
              </a:rPr>
              <a:t>);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dirty="0"/>
              <a:t>25-MST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C8D6E8-E2D4-466A-B54E-56FCD6F950CE}" type="slidenum">
              <a:rPr lang="en-GB" smtClean="0"/>
              <a:pPr/>
              <a:t>24</a:t>
            </a:fld>
            <a:endParaRPr lang="en-GB"/>
          </a:p>
        </p:txBody>
      </p:sp>
      <p:sp>
        <p:nvSpPr>
          <p:cNvPr id="34" name="Text Box 32"/>
          <p:cNvSpPr txBox="1">
            <a:spLocks noChangeArrowheads="1"/>
          </p:cNvSpPr>
          <p:nvPr/>
        </p:nvSpPr>
        <p:spPr bwMode="auto">
          <a:xfrm>
            <a:off x="4922465" y="3684845"/>
            <a:ext cx="309572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sz="2000" b="1" dirty="0">
                <a:latin typeface="+mj-lt"/>
              </a:rPr>
              <a:t>Run on example graph</a:t>
            </a:r>
          </a:p>
        </p:txBody>
      </p:sp>
      <p:sp>
        <p:nvSpPr>
          <p:cNvPr id="35" name="Oval 4"/>
          <p:cNvSpPr>
            <a:spLocks noChangeArrowheads="1"/>
          </p:cNvSpPr>
          <p:nvPr/>
        </p:nvSpPr>
        <p:spPr bwMode="auto">
          <a:xfrm>
            <a:off x="4199706" y="1638197"/>
            <a:ext cx="382587" cy="381000"/>
          </a:xfrm>
          <a:prstGeom prst="ellipse">
            <a:avLst/>
          </a:prstGeom>
          <a:noFill/>
          <a:ln w="38100">
            <a:solidFill>
              <a:srgbClr val="007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sz="2000" b="1">
                <a:solidFill>
                  <a:srgbClr val="0070C0"/>
                </a:solidFill>
                <a:latin typeface="+mn-lt"/>
                <a:sym typeface="Symbol" panose="05050102010706020507" pitchFamily="18" charset="2"/>
              </a:rPr>
              <a:t></a:t>
            </a:r>
          </a:p>
        </p:txBody>
      </p:sp>
      <p:sp>
        <p:nvSpPr>
          <p:cNvPr id="36" name="Oval 5"/>
          <p:cNvSpPr>
            <a:spLocks noChangeArrowheads="1"/>
          </p:cNvSpPr>
          <p:nvPr/>
        </p:nvSpPr>
        <p:spPr bwMode="auto">
          <a:xfrm>
            <a:off x="6384106" y="1638197"/>
            <a:ext cx="381000" cy="381000"/>
          </a:xfrm>
          <a:prstGeom prst="ellipse">
            <a:avLst/>
          </a:prstGeom>
          <a:noFill/>
          <a:ln w="38100">
            <a:solidFill>
              <a:srgbClr val="007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sz="2000" b="1">
                <a:solidFill>
                  <a:srgbClr val="0070C0"/>
                </a:solidFill>
                <a:latin typeface="+mn-lt"/>
                <a:sym typeface="Symbol" panose="05050102010706020507" pitchFamily="18" charset="2"/>
              </a:rPr>
              <a:t></a:t>
            </a:r>
          </a:p>
        </p:txBody>
      </p:sp>
      <p:sp>
        <p:nvSpPr>
          <p:cNvPr id="37" name="Oval 6"/>
          <p:cNvSpPr>
            <a:spLocks noChangeArrowheads="1"/>
          </p:cNvSpPr>
          <p:nvPr/>
        </p:nvSpPr>
        <p:spPr bwMode="auto">
          <a:xfrm>
            <a:off x="8293868" y="1638197"/>
            <a:ext cx="382588" cy="381000"/>
          </a:xfrm>
          <a:prstGeom prst="ellipse">
            <a:avLst/>
          </a:prstGeom>
          <a:noFill/>
          <a:ln w="38100">
            <a:solidFill>
              <a:srgbClr val="007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sz="2000" b="1">
                <a:solidFill>
                  <a:srgbClr val="0070C0"/>
                </a:solidFill>
                <a:latin typeface="+mn-lt"/>
                <a:sym typeface="Symbol" panose="05050102010706020507" pitchFamily="18" charset="2"/>
              </a:rPr>
              <a:t></a:t>
            </a:r>
          </a:p>
        </p:txBody>
      </p:sp>
      <p:sp>
        <p:nvSpPr>
          <p:cNvPr id="38" name="Oval 7"/>
          <p:cNvSpPr>
            <a:spLocks noChangeArrowheads="1"/>
          </p:cNvSpPr>
          <p:nvPr/>
        </p:nvSpPr>
        <p:spPr bwMode="auto">
          <a:xfrm>
            <a:off x="4199706" y="2784372"/>
            <a:ext cx="382587" cy="381000"/>
          </a:xfrm>
          <a:prstGeom prst="ellipse">
            <a:avLst/>
          </a:prstGeom>
          <a:noFill/>
          <a:ln w="38100">
            <a:solidFill>
              <a:srgbClr val="007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sz="2000" b="1">
                <a:solidFill>
                  <a:srgbClr val="0070C0"/>
                </a:solidFill>
                <a:latin typeface="+mn-lt"/>
                <a:sym typeface="Symbol" panose="05050102010706020507" pitchFamily="18" charset="2"/>
              </a:rPr>
              <a:t></a:t>
            </a:r>
          </a:p>
        </p:txBody>
      </p:sp>
      <p:sp>
        <p:nvSpPr>
          <p:cNvPr id="39" name="Oval 8"/>
          <p:cNvSpPr>
            <a:spLocks noChangeArrowheads="1"/>
          </p:cNvSpPr>
          <p:nvPr/>
        </p:nvSpPr>
        <p:spPr bwMode="auto">
          <a:xfrm>
            <a:off x="6384106" y="2784372"/>
            <a:ext cx="381000" cy="381000"/>
          </a:xfrm>
          <a:prstGeom prst="ellipse">
            <a:avLst/>
          </a:prstGeom>
          <a:noFill/>
          <a:ln w="38100">
            <a:solidFill>
              <a:srgbClr val="007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sz="2000" b="1">
                <a:solidFill>
                  <a:srgbClr val="0070C0"/>
                </a:solidFill>
                <a:latin typeface="+mn-lt"/>
                <a:sym typeface="Symbol" panose="05050102010706020507" pitchFamily="18" charset="2"/>
              </a:rPr>
              <a:t></a:t>
            </a:r>
          </a:p>
        </p:txBody>
      </p:sp>
      <p:sp>
        <p:nvSpPr>
          <p:cNvPr id="40" name="Oval 9"/>
          <p:cNvSpPr>
            <a:spLocks noChangeArrowheads="1"/>
          </p:cNvSpPr>
          <p:nvPr/>
        </p:nvSpPr>
        <p:spPr bwMode="auto">
          <a:xfrm>
            <a:off x="8293868" y="2784372"/>
            <a:ext cx="382588" cy="381000"/>
          </a:xfrm>
          <a:prstGeom prst="ellipse">
            <a:avLst/>
          </a:prstGeom>
          <a:noFill/>
          <a:ln w="38100">
            <a:solidFill>
              <a:srgbClr val="007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sz="2000" b="1">
                <a:solidFill>
                  <a:srgbClr val="0070C0"/>
                </a:solidFill>
                <a:latin typeface="+mn-lt"/>
                <a:sym typeface="Symbol" panose="05050102010706020507" pitchFamily="18" charset="2"/>
              </a:rPr>
              <a:t></a:t>
            </a:r>
          </a:p>
        </p:txBody>
      </p:sp>
      <p:sp>
        <p:nvSpPr>
          <p:cNvPr id="41" name="Oval 10"/>
          <p:cNvSpPr>
            <a:spLocks noChangeArrowheads="1"/>
          </p:cNvSpPr>
          <p:nvPr/>
        </p:nvSpPr>
        <p:spPr bwMode="auto">
          <a:xfrm>
            <a:off x="5291906" y="3274910"/>
            <a:ext cx="382587" cy="382587"/>
          </a:xfrm>
          <a:prstGeom prst="ellipse">
            <a:avLst/>
          </a:prstGeom>
          <a:noFill/>
          <a:ln w="38100">
            <a:solidFill>
              <a:srgbClr val="007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sz="2000" b="1">
                <a:solidFill>
                  <a:srgbClr val="0070C0"/>
                </a:solidFill>
                <a:latin typeface="+mn-lt"/>
                <a:sym typeface="Symbol" panose="05050102010706020507" pitchFamily="18" charset="2"/>
              </a:rPr>
              <a:t></a:t>
            </a:r>
          </a:p>
        </p:txBody>
      </p:sp>
      <p:sp>
        <p:nvSpPr>
          <p:cNvPr id="42" name="Oval 11"/>
          <p:cNvSpPr>
            <a:spLocks noChangeArrowheads="1"/>
          </p:cNvSpPr>
          <p:nvPr/>
        </p:nvSpPr>
        <p:spPr bwMode="auto">
          <a:xfrm>
            <a:off x="5291906" y="1146072"/>
            <a:ext cx="382587" cy="382588"/>
          </a:xfrm>
          <a:prstGeom prst="ellipse">
            <a:avLst/>
          </a:prstGeom>
          <a:noFill/>
          <a:ln w="38100">
            <a:solidFill>
              <a:srgbClr val="007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sz="2000" b="1">
                <a:solidFill>
                  <a:srgbClr val="0070C0"/>
                </a:solidFill>
                <a:latin typeface="+mn-lt"/>
                <a:sym typeface="Symbol" panose="05050102010706020507" pitchFamily="18" charset="2"/>
              </a:rPr>
              <a:t></a:t>
            </a:r>
          </a:p>
        </p:txBody>
      </p:sp>
      <p:cxnSp>
        <p:nvCxnSpPr>
          <p:cNvPr id="43" name="AutoShape 12"/>
          <p:cNvCxnSpPr>
            <a:cxnSpLocks noChangeShapeType="1"/>
            <a:stCxn id="42" idx="5"/>
            <a:endCxn id="36" idx="1"/>
          </p:cNvCxnSpPr>
          <p:nvPr/>
        </p:nvCxnSpPr>
        <p:spPr bwMode="auto">
          <a:xfrm>
            <a:off x="5617343" y="1485797"/>
            <a:ext cx="822325" cy="193675"/>
          </a:xfrm>
          <a:prstGeom prst="straightConnector1">
            <a:avLst/>
          </a:prstGeom>
          <a:noFill/>
          <a:ln w="38100">
            <a:solidFill>
              <a:srgbClr val="007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4" name="AutoShape 13"/>
          <p:cNvCxnSpPr>
            <a:cxnSpLocks noChangeShapeType="1"/>
            <a:stCxn id="42" idx="3"/>
            <a:endCxn id="35" idx="7"/>
          </p:cNvCxnSpPr>
          <p:nvPr/>
        </p:nvCxnSpPr>
        <p:spPr bwMode="auto">
          <a:xfrm flipH="1">
            <a:off x="4526731" y="1485797"/>
            <a:ext cx="820737" cy="193675"/>
          </a:xfrm>
          <a:prstGeom prst="straightConnector1">
            <a:avLst/>
          </a:prstGeom>
          <a:noFill/>
          <a:ln w="38100">
            <a:solidFill>
              <a:srgbClr val="007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5" name="AutoShape 14"/>
          <p:cNvCxnSpPr>
            <a:cxnSpLocks noChangeShapeType="1"/>
            <a:stCxn id="35" idx="6"/>
            <a:endCxn id="36" idx="2"/>
          </p:cNvCxnSpPr>
          <p:nvPr/>
        </p:nvCxnSpPr>
        <p:spPr bwMode="auto">
          <a:xfrm>
            <a:off x="4594993" y="1828697"/>
            <a:ext cx="1774825" cy="0"/>
          </a:xfrm>
          <a:prstGeom prst="straightConnector1">
            <a:avLst/>
          </a:prstGeom>
          <a:noFill/>
          <a:ln w="38100">
            <a:solidFill>
              <a:srgbClr val="007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6" name="AutoShape 15"/>
          <p:cNvCxnSpPr>
            <a:cxnSpLocks noChangeShapeType="1"/>
            <a:stCxn id="38" idx="0"/>
            <a:endCxn id="35" idx="4"/>
          </p:cNvCxnSpPr>
          <p:nvPr/>
        </p:nvCxnSpPr>
        <p:spPr bwMode="auto">
          <a:xfrm flipV="1">
            <a:off x="4390206" y="2033485"/>
            <a:ext cx="0" cy="736600"/>
          </a:xfrm>
          <a:prstGeom prst="straightConnector1">
            <a:avLst/>
          </a:prstGeom>
          <a:noFill/>
          <a:ln w="38100">
            <a:solidFill>
              <a:srgbClr val="007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7" name="AutoShape 16"/>
          <p:cNvCxnSpPr>
            <a:cxnSpLocks noChangeShapeType="1"/>
            <a:stCxn id="38" idx="5"/>
            <a:endCxn id="41" idx="1"/>
          </p:cNvCxnSpPr>
          <p:nvPr/>
        </p:nvCxnSpPr>
        <p:spPr bwMode="auto">
          <a:xfrm>
            <a:off x="4526731" y="3124097"/>
            <a:ext cx="820737" cy="193675"/>
          </a:xfrm>
          <a:prstGeom prst="straightConnector1">
            <a:avLst/>
          </a:prstGeom>
          <a:noFill/>
          <a:ln w="38100">
            <a:solidFill>
              <a:srgbClr val="007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8" name="AutoShape 17"/>
          <p:cNvCxnSpPr>
            <a:cxnSpLocks noChangeShapeType="1"/>
            <a:stCxn id="41" idx="7"/>
            <a:endCxn id="39" idx="3"/>
          </p:cNvCxnSpPr>
          <p:nvPr/>
        </p:nvCxnSpPr>
        <p:spPr bwMode="auto">
          <a:xfrm flipV="1">
            <a:off x="5617343" y="3124097"/>
            <a:ext cx="822325" cy="193675"/>
          </a:xfrm>
          <a:prstGeom prst="straightConnector1">
            <a:avLst/>
          </a:prstGeom>
          <a:noFill/>
          <a:ln w="38100">
            <a:solidFill>
              <a:srgbClr val="007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9" name="AutoShape 18"/>
          <p:cNvCxnSpPr>
            <a:cxnSpLocks noChangeShapeType="1"/>
            <a:stCxn id="39" idx="0"/>
            <a:endCxn id="36" idx="4"/>
          </p:cNvCxnSpPr>
          <p:nvPr/>
        </p:nvCxnSpPr>
        <p:spPr bwMode="auto">
          <a:xfrm flipV="1">
            <a:off x="6574606" y="2033485"/>
            <a:ext cx="0" cy="736600"/>
          </a:xfrm>
          <a:prstGeom prst="straightConnector1">
            <a:avLst/>
          </a:prstGeom>
          <a:noFill/>
          <a:ln w="38100">
            <a:solidFill>
              <a:srgbClr val="007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0" name="AutoShape 19"/>
          <p:cNvCxnSpPr>
            <a:cxnSpLocks noChangeShapeType="1"/>
            <a:stCxn id="36" idx="6"/>
            <a:endCxn id="37" idx="2"/>
          </p:cNvCxnSpPr>
          <p:nvPr/>
        </p:nvCxnSpPr>
        <p:spPr bwMode="auto">
          <a:xfrm>
            <a:off x="6779393" y="1828697"/>
            <a:ext cx="1501775" cy="0"/>
          </a:xfrm>
          <a:prstGeom prst="straightConnector1">
            <a:avLst/>
          </a:prstGeom>
          <a:noFill/>
          <a:ln w="38100">
            <a:solidFill>
              <a:srgbClr val="007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1" name="AutoShape 20"/>
          <p:cNvCxnSpPr>
            <a:cxnSpLocks noChangeShapeType="1"/>
            <a:stCxn id="39" idx="6"/>
            <a:endCxn id="40" idx="2"/>
          </p:cNvCxnSpPr>
          <p:nvPr/>
        </p:nvCxnSpPr>
        <p:spPr bwMode="auto">
          <a:xfrm>
            <a:off x="6779393" y="2974872"/>
            <a:ext cx="1501775" cy="0"/>
          </a:xfrm>
          <a:prstGeom prst="straightConnector1">
            <a:avLst/>
          </a:prstGeom>
          <a:noFill/>
          <a:ln w="38100">
            <a:solidFill>
              <a:srgbClr val="007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2" name="AutoShape 21"/>
          <p:cNvCxnSpPr>
            <a:cxnSpLocks noChangeShapeType="1"/>
            <a:stCxn id="41" idx="0"/>
            <a:endCxn id="35" idx="5"/>
          </p:cNvCxnSpPr>
          <p:nvPr/>
        </p:nvCxnSpPr>
        <p:spPr bwMode="auto">
          <a:xfrm rot="5400000" flipH="1">
            <a:off x="4362425" y="2142228"/>
            <a:ext cx="1284288" cy="955675"/>
          </a:xfrm>
          <a:prstGeom prst="curvedConnector3">
            <a:avLst>
              <a:gd name="adj1" fmla="val 47829"/>
            </a:avLst>
          </a:prstGeom>
          <a:noFill/>
          <a:ln w="38100">
            <a:solidFill>
              <a:srgbClr val="007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3" name="Text Box 22"/>
          <p:cNvSpPr txBox="1">
            <a:spLocks noChangeArrowheads="1"/>
          </p:cNvSpPr>
          <p:nvPr/>
        </p:nvSpPr>
        <p:spPr bwMode="auto">
          <a:xfrm>
            <a:off x="3884819" y="2217635"/>
            <a:ext cx="57579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b="1">
                <a:solidFill>
                  <a:srgbClr val="0070C0"/>
                </a:solidFill>
                <a:latin typeface="+mn-lt"/>
              </a:rPr>
              <a:t>14</a:t>
            </a:r>
          </a:p>
        </p:txBody>
      </p:sp>
      <p:sp>
        <p:nvSpPr>
          <p:cNvPr id="54" name="Text Box 23"/>
          <p:cNvSpPr txBox="1">
            <a:spLocks noChangeArrowheads="1"/>
          </p:cNvSpPr>
          <p:nvPr/>
        </p:nvSpPr>
        <p:spPr bwMode="auto">
          <a:xfrm>
            <a:off x="4981433" y="2284940"/>
            <a:ext cx="57579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b="1" dirty="0">
                <a:solidFill>
                  <a:srgbClr val="0070C0"/>
                </a:solidFill>
                <a:latin typeface="+mn-lt"/>
              </a:rPr>
              <a:t>10</a:t>
            </a:r>
          </a:p>
        </p:txBody>
      </p:sp>
      <p:sp>
        <p:nvSpPr>
          <p:cNvPr id="55" name="Text Box 24"/>
          <p:cNvSpPr txBox="1">
            <a:spLocks noChangeArrowheads="1"/>
          </p:cNvSpPr>
          <p:nvPr/>
        </p:nvSpPr>
        <p:spPr bwMode="auto">
          <a:xfrm>
            <a:off x="4722377" y="3189185"/>
            <a:ext cx="38023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b="1">
                <a:solidFill>
                  <a:srgbClr val="0070C0"/>
                </a:solidFill>
                <a:latin typeface="+mn-lt"/>
              </a:rPr>
              <a:t>3</a:t>
            </a:r>
          </a:p>
        </p:txBody>
      </p:sp>
      <p:sp>
        <p:nvSpPr>
          <p:cNvPr id="56" name="Text Box 25"/>
          <p:cNvSpPr txBox="1">
            <a:spLocks noChangeArrowheads="1"/>
          </p:cNvSpPr>
          <p:nvPr/>
        </p:nvSpPr>
        <p:spPr bwMode="auto">
          <a:xfrm>
            <a:off x="4722377" y="1222272"/>
            <a:ext cx="38023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b="1">
                <a:solidFill>
                  <a:srgbClr val="0070C0"/>
                </a:solidFill>
                <a:latin typeface="+mn-lt"/>
              </a:rPr>
              <a:t>6</a:t>
            </a:r>
          </a:p>
        </p:txBody>
      </p:sp>
      <p:sp>
        <p:nvSpPr>
          <p:cNvPr id="57" name="Text Box 26"/>
          <p:cNvSpPr txBox="1">
            <a:spLocks noChangeArrowheads="1"/>
          </p:cNvSpPr>
          <p:nvPr/>
        </p:nvSpPr>
        <p:spPr bwMode="auto">
          <a:xfrm>
            <a:off x="5919352" y="1222272"/>
            <a:ext cx="38023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b="1">
                <a:solidFill>
                  <a:srgbClr val="0070C0"/>
                </a:solidFill>
                <a:latin typeface="+mn-lt"/>
              </a:rPr>
              <a:t>4</a:t>
            </a:r>
          </a:p>
        </p:txBody>
      </p:sp>
      <p:sp>
        <p:nvSpPr>
          <p:cNvPr id="58" name="Text Box 27"/>
          <p:cNvSpPr txBox="1">
            <a:spLocks noChangeArrowheads="1"/>
          </p:cNvSpPr>
          <p:nvPr/>
        </p:nvSpPr>
        <p:spPr bwMode="auto">
          <a:xfrm>
            <a:off x="5315247" y="1782311"/>
            <a:ext cx="38023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b="1" dirty="0">
                <a:solidFill>
                  <a:srgbClr val="0070C0"/>
                </a:solidFill>
                <a:latin typeface="+mn-lt"/>
              </a:rPr>
              <a:t>5</a:t>
            </a:r>
          </a:p>
        </p:txBody>
      </p:sp>
      <p:sp>
        <p:nvSpPr>
          <p:cNvPr id="59" name="Text Box 28"/>
          <p:cNvSpPr txBox="1">
            <a:spLocks noChangeArrowheads="1"/>
          </p:cNvSpPr>
          <p:nvPr/>
        </p:nvSpPr>
        <p:spPr bwMode="auto">
          <a:xfrm>
            <a:off x="6519427" y="2250972"/>
            <a:ext cx="38023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b="1">
                <a:solidFill>
                  <a:srgbClr val="0070C0"/>
                </a:solidFill>
                <a:latin typeface="+mn-lt"/>
              </a:rPr>
              <a:t>2</a:t>
            </a:r>
          </a:p>
        </p:txBody>
      </p:sp>
      <p:sp>
        <p:nvSpPr>
          <p:cNvPr id="60" name="Text Box 29"/>
          <p:cNvSpPr txBox="1">
            <a:spLocks noChangeArrowheads="1"/>
          </p:cNvSpPr>
          <p:nvPr/>
        </p:nvSpPr>
        <p:spPr bwMode="auto">
          <a:xfrm>
            <a:off x="7338577" y="1450872"/>
            <a:ext cx="38023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b="1">
                <a:solidFill>
                  <a:srgbClr val="0070C0"/>
                </a:solidFill>
                <a:latin typeface="+mn-lt"/>
              </a:rPr>
              <a:t>9</a:t>
            </a:r>
          </a:p>
        </p:txBody>
      </p:sp>
      <p:sp>
        <p:nvSpPr>
          <p:cNvPr id="61" name="Text Box 30"/>
          <p:cNvSpPr txBox="1">
            <a:spLocks noChangeArrowheads="1"/>
          </p:cNvSpPr>
          <p:nvPr/>
        </p:nvSpPr>
        <p:spPr bwMode="auto">
          <a:xfrm>
            <a:off x="7243969" y="2585935"/>
            <a:ext cx="57579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b="1">
                <a:solidFill>
                  <a:srgbClr val="0070C0"/>
                </a:solidFill>
                <a:latin typeface="+mn-lt"/>
              </a:rPr>
              <a:t>15</a:t>
            </a:r>
          </a:p>
        </p:txBody>
      </p:sp>
      <p:sp>
        <p:nvSpPr>
          <p:cNvPr id="62" name="Text Box 31"/>
          <p:cNvSpPr txBox="1">
            <a:spLocks noChangeArrowheads="1"/>
          </p:cNvSpPr>
          <p:nvPr/>
        </p:nvSpPr>
        <p:spPr bwMode="auto">
          <a:xfrm>
            <a:off x="5859027" y="3208235"/>
            <a:ext cx="38023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b="1">
                <a:solidFill>
                  <a:srgbClr val="0070C0"/>
                </a:solidFill>
                <a:latin typeface="+mn-lt"/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26292017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Prim’s Algorithm – Example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6493" y="1200786"/>
            <a:ext cx="8496300" cy="4118397"/>
          </a:xfrm>
        </p:spPr>
        <p:txBody>
          <a:bodyPr/>
          <a:lstStyle/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400" dirty="0">
                <a:solidFill>
                  <a:srgbClr val="0070C0"/>
                </a:solidFill>
                <a:latin typeface="Consolas" panose="020B0609020204030204" pitchFamily="49" charset="0"/>
              </a:rPr>
              <a:t>MST-Prim</a:t>
            </a:r>
            <a:r>
              <a:rPr lang="en-US" altLang="en-US" sz="2400" dirty="0">
                <a:latin typeface="Consolas" panose="020B0609020204030204" pitchFamily="49" charset="0"/>
              </a:rPr>
              <a:t>(G, w, r)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400" dirty="0">
                <a:latin typeface="Consolas" panose="020B0609020204030204" pitchFamily="49" charset="0"/>
              </a:rPr>
              <a:t>    Q = V[G];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400" dirty="0">
                <a:latin typeface="Consolas" panose="020B0609020204030204" pitchFamily="49" charset="0"/>
              </a:rPr>
              <a:t>    </a:t>
            </a:r>
            <a:r>
              <a:rPr lang="en-US" altLang="en-US" sz="2400" dirty="0">
                <a:solidFill>
                  <a:srgbClr val="0070C0"/>
                </a:solidFill>
                <a:latin typeface="Consolas" panose="020B0609020204030204" pitchFamily="49" charset="0"/>
              </a:rPr>
              <a:t>for</a:t>
            </a:r>
            <a:r>
              <a:rPr lang="en-US" altLang="en-US" sz="2400" dirty="0">
                <a:latin typeface="Consolas" panose="020B0609020204030204" pitchFamily="49" charset="0"/>
              </a:rPr>
              <a:t> </a:t>
            </a:r>
            <a:r>
              <a:rPr lang="en-US" altLang="en-US" sz="2400" dirty="0">
                <a:solidFill>
                  <a:srgbClr val="0070C0"/>
                </a:solidFill>
                <a:latin typeface="Consolas" panose="020B0609020204030204" pitchFamily="49" charset="0"/>
              </a:rPr>
              <a:t>each</a:t>
            </a:r>
            <a:r>
              <a:rPr lang="en-US" altLang="en-US" sz="2400" dirty="0">
                <a:latin typeface="Consolas" panose="020B0609020204030204" pitchFamily="49" charset="0"/>
              </a:rPr>
              <a:t> </a:t>
            </a:r>
            <a:r>
              <a:rPr lang="en-US" altLang="en-US" sz="2400" i="1" dirty="0">
                <a:latin typeface="Consolas" panose="020B0609020204030204" pitchFamily="49" charset="0"/>
              </a:rPr>
              <a:t>u</a:t>
            </a:r>
            <a:r>
              <a:rPr lang="en-US" altLang="en-US" sz="2400" dirty="0">
                <a:latin typeface="Consolas" panose="020B0609020204030204" pitchFamily="49" charset="0"/>
              </a:rPr>
              <a:t> </a:t>
            </a:r>
            <a:r>
              <a:rPr lang="en-US" altLang="en-US" sz="2400" dirty="0">
                <a:latin typeface="Consolas" panose="020B0609020204030204" pitchFamily="49" charset="0"/>
                <a:sym typeface="Symbol" panose="05050102010706020507" pitchFamily="18" charset="2"/>
              </a:rPr>
              <a:t> Q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400" dirty="0">
                <a:latin typeface="Consolas" panose="020B0609020204030204" pitchFamily="49" charset="0"/>
                <a:sym typeface="Symbol" panose="05050102010706020507" pitchFamily="18" charset="2"/>
              </a:rPr>
              <a:t>        key[u] = ;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400" dirty="0">
                <a:latin typeface="Consolas" panose="020B0609020204030204" pitchFamily="49" charset="0"/>
                <a:sym typeface="Symbol" panose="05050102010706020507" pitchFamily="18" charset="2"/>
              </a:rPr>
              <a:t>    key[r] = 0;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400" dirty="0">
                <a:latin typeface="Consolas" panose="020B0609020204030204" pitchFamily="49" charset="0"/>
                <a:sym typeface="Symbol" panose="05050102010706020507" pitchFamily="18" charset="2"/>
              </a:rPr>
              <a:t>    p[r] = NULL;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400" dirty="0">
                <a:latin typeface="Consolas" panose="020B0609020204030204" pitchFamily="49" charset="0"/>
                <a:sym typeface="Symbol" panose="05050102010706020507" pitchFamily="18" charset="2"/>
              </a:rPr>
              <a:t>    </a:t>
            </a:r>
            <a:r>
              <a:rPr lang="en-US" altLang="en-US" sz="2400" dirty="0">
                <a:solidFill>
                  <a:srgbClr val="0070C0"/>
                </a:solidFill>
                <a:latin typeface="Consolas" panose="020B0609020204030204" pitchFamily="49" charset="0"/>
                <a:sym typeface="Symbol" panose="05050102010706020507" pitchFamily="18" charset="2"/>
              </a:rPr>
              <a:t>while</a:t>
            </a:r>
            <a:r>
              <a:rPr lang="en-US" altLang="en-US" sz="2400" dirty="0">
                <a:latin typeface="Consolas" panose="020B0609020204030204" pitchFamily="49" charset="0"/>
                <a:sym typeface="Symbol" panose="05050102010706020507" pitchFamily="18" charset="2"/>
              </a:rPr>
              <a:t> (Q not empty)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400" dirty="0">
                <a:latin typeface="Consolas" panose="020B0609020204030204" pitchFamily="49" charset="0"/>
                <a:sym typeface="Symbol" panose="05050102010706020507" pitchFamily="18" charset="2"/>
              </a:rPr>
              <a:t>        u = </a:t>
            </a:r>
            <a:r>
              <a:rPr lang="en-US" altLang="en-US" sz="2400" dirty="0" err="1">
                <a:latin typeface="Consolas" panose="020B0609020204030204" pitchFamily="49" charset="0"/>
                <a:sym typeface="Symbol" panose="05050102010706020507" pitchFamily="18" charset="2"/>
              </a:rPr>
              <a:t>ExtractMin</a:t>
            </a:r>
            <a:r>
              <a:rPr lang="en-US" altLang="en-US" sz="2400" dirty="0">
                <a:latin typeface="Consolas" panose="020B0609020204030204" pitchFamily="49" charset="0"/>
                <a:sym typeface="Symbol" panose="05050102010706020507" pitchFamily="18" charset="2"/>
              </a:rPr>
              <a:t>(Q);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400" dirty="0">
                <a:latin typeface="Consolas" panose="020B0609020204030204" pitchFamily="49" charset="0"/>
                <a:sym typeface="Symbol" panose="05050102010706020507" pitchFamily="18" charset="2"/>
              </a:rPr>
              <a:t>        </a:t>
            </a:r>
            <a:r>
              <a:rPr lang="en-US" altLang="en-US" sz="2400" dirty="0">
                <a:solidFill>
                  <a:srgbClr val="0070C0"/>
                </a:solidFill>
                <a:latin typeface="Consolas" panose="020B0609020204030204" pitchFamily="49" charset="0"/>
                <a:sym typeface="Symbol" panose="05050102010706020507" pitchFamily="18" charset="2"/>
              </a:rPr>
              <a:t>for</a:t>
            </a:r>
            <a:r>
              <a:rPr lang="en-US" altLang="en-US" sz="2400" dirty="0">
                <a:latin typeface="Consolas" panose="020B0609020204030204" pitchFamily="49" charset="0"/>
                <a:sym typeface="Symbol" panose="05050102010706020507" pitchFamily="18" charset="2"/>
              </a:rPr>
              <a:t> </a:t>
            </a:r>
            <a:r>
              <a:rPr lang="en-US" altLang="en-US" sz="2400" dirty="0">
                <a:solidFill>
                  <a:srgbClr val="0070C0"/>
                </a:solidFill>
                <a:latin typeface="Consolas" panose="020B0609020204030204" pitchFamily="49" charset="0"/>
                <a:sym typeface="Symbol" panose="05050102010706020507" pitchFamily="18" charset="2"/>
              </a:rPr>
              <a:t>each</a:t>
            </a:r>
            <a:r>
              <a:rPr lang="en-US" altLang="en-US" sz="2400" dirty="0">
                <a:latin typeface="Consolas" panose="020B0609020204030204" pitchFamily="49" charset="0"/>
                <a:sym typeface="Symbol" panose="05050102010706020507" pitchFamily="18" charset="2"/>
              </a:rPr>
              <a:t> </a:t>
            </a:r>
            <a:r>
              <a:rPr lang="en-US" altLang="en-US" sz="2400" i="1" dirty="0">
                <a:latin typeface="Consolas" panose="020B0609020204030204" pitchFamily="49" charset="0"/>
                <a:sym typeface="Symbol" panose="05050102010706020507" pitchFamily="18" charset="2"/>
              </a:rPr>
              <a:t>v</a:t>
            </a:r>
            <a:r>
              <a:rPr lang="en-US" altLang="en-US" sz="2400" dirty="0">
                <a:latin typeface="Consolas" panose="020B0609020204030204" pitchFamily="49" charset="0"/>
              </a:rPr>
              <a:t> </a:t>
            </a:r>
            <a:r>
              <a:rPr lang="en-US" altLang="en-US" sz="2400" dirty="0">
                <a:latin typeface="Consolas" panose="020B0609020204030204" pitchFamily="49" charset="0"/>
                <a:sym typeface="Symbol" panose="05050102010706020507" pitchFamily="18" charset="2"/>
              </a:rPr>
              <a:t> </a:t>
            </a:r>
            <a:r>
              <a:rPr lang="en-US" altLang="en-US" sz="2400" dirty="0" err="1">
                <a:latin typeface="Consolas" panose="020B0609020204030204" pitchFamily="49" charset="0"/>
                <a:sym typeface="Symbol" panose="05050102010706020507" pitchFamily="18" charset="2"/>
              </a:rPr>
              <a:t>Adj</a:t>
            </a:r>
            <a:r>
              <a:rPr lang="en-US" altLang="en-US" sz="2400" dirty="0">
                <a:latin typeface="Consolas" panose="020B0609020204030204" pitchFamily="49" charset="0"/>
                <a:sym typeface="Symbol" panose="05050102010706020507" pitchFamily="18" charset="2"/>
              </a:rPr>
              <a:t>[</a:t>
            </a:r>
            <a:r>
              <a:rPr lang="en-US" altLang="en-US" sz="2400" i="1" dirty="0">
                <a:latin typeface="Consolas" panose="020B0609020204030204" pitchFamily="49" charset="0"/>
                <a:sym typeface="Symbol" panose="05050102010706020507" pitchFamily="18" charset="2"/>
              </a:rPr>
              <a:t>u</a:t>
            </a:r>
            <a:r>
              <a:rPr lang="en-US" altLang="en-US" sz="2400" dirty="0">
                <a:latin typeface="Consolas" panose="020B0609020204030204" pitchFamily="49" charset="0"/>
                <a:sym typeface="Symbol" panose="05050102010706020507" pitchFamily="18" charset="2"/>
              </a:rPr>
              <a:t>]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400" dirty="0">
                <a:latin typeface="Consolas" panose="020B0609020204030204" pitchFamily="49" charset="0"/>
                <a:sym typeface="Symbol" panose="05050102010706020507" pitchFamily="18" charset="2"/>
              </a:rPr>
              <a:t>            </a:t>
            </a:r>
            <a:r>
              <a:rPr lang="en-US" altLang="en-US" sz="2400" dirty="0">
                <a:solidFill>
                  <a:srgbClr val="0070C0"/>
                </a:solidFill>
                <a:latin typeface="Consolas" panose="020B0609020204030204" pitchFamily="49" charset="0"/>
                <a:sym typeface="Symbol" panose="05050102010706020507" pitchFamily="18" charset="2"/>
              </a:rPr>
              <a:t>if</a:t>
            </a:r>
            <a:r>
              <a:rPr lang="en-US" altLang="en-US" sz="2400" dirty="0">
                <a:latin typeface="Consolas" panose="020B0609020204030204" pitchFamily="49" charset="0"/>
                <a:sym typeface="Symbol" panose="05050102010706020507" pitchFamily="18" charset="2"/>
              </a:rPr>
              <a:t> (v</a:t>
            </a:r>
            <a:r>
              <a:rPr lang="en-US" altLang="en-US" sz="2400" dirty="0">
                <a:latin typeface="Consolas" panose="020B0609020204030204" pitchFamily="49" charset="0"/>
              </a:rPr>
              <a:t> </a:t>
            </a:r>
            <a:r>
              <a:rPr lang="en-US" altLang="en-US" sz="2400" dirty="0">
                <a:latin typeface="Consolas" panose="020B0609020204030204" pitchFamily="49" charset="0"/>
                <a:sym typeface="Symbol" panose="05050102010706020507" pitchFamily="18" charset="2"/>
              </a:rPr>
              <a:t> Q and w(</a:t>
            </a:r>
            <a:r>
              <a:rPr lang="en-US" altLang="en-US" sz="2400" i="1" dirty="0" err="1">
                <a:latin typeface="Consolas" panose="020B0609020204030204" pitchFamily="49" charset="0"/>
                <a:sym typeface="Symbol" panose="05050102010706020507" pitchFamily="18" charset="2"/>
              </a:rPr>
              <a:t>u,v</a:t>
            </a:r>
            <a:r>
              <a:rPr lang="en-US" altLang="en-US" sz="2400" dirty="0">
                <a:latin typeface="Consolas" panose="020B0609020204030204" pitchFamily="49" charset="0"/>
                <a:sym typeface="Symbol" panose="05050102010706020507" pitchFamily="18" charset="2"/>
              </a:rPr>
              <a:t>) &lt; key[</a:t>
            </a:r>
            <a:r>
              <a:rPr lang="en-US" altLang="en-US" sz="2400" i="1" dirty="0">
                <a:latin typeface="Consolas" panose="020B0609020204030204" pitchFamily="49" charset="0"/>
                <a:sym typeface="Symbol" panose="05050102010706020507" pitchFamily="18" charset="2"/>
              </a:rPr>
              <a:t>v</a:t>
            </a:r>
            <a:r>
              <a:rPr lang="en-US" altLang="en-US" sz="2400" dirty="0">
                <a:latin typeface="Consolas" panose="020B0609020204030204" pitchFamily="49" charset="0"/>
                <a:sym typeface="Symbol" panose="05050102010706020507" pitchFamily="18" charset="2"/>
              </a:rPr>
              <a:t>])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400" dirty="0">
                <a:latin typeface="Consolas" panose="020B0609020204030204" pitchFamily="49" charset="0"/>
                <a:sym typeface="Symbol" panose="05050102010706020507" pitchFamily="18" charset="2"/>
              </a:rPr>
              <a:t>                p[v] = u;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400" dirty="0">
                <a:latin typeface="Consolas" panose="020B0609020204030204" pitchFamily="49" charset="0"/>
                <a:sym typeface="Symbol" panose="05050102010706020507" pitchFamily="18" charset="2"/>
              </a:rPr>
              <a:t>                key[v] = w(</a:t>
            </a:r>
            <a:r>
              <a:rPr lang="en-US" altLang="en-US" sz="2400" dirty="0" err="1">
                <a:latin typeface="Consolas" panose="020B0609020204030204" pitchFamily="49" charset="0"/>
                <a:sym typeface="Symbol" panose="05050102010706020507" pitchFamily="18" charset="2"/>
              </a:rPr>
              <a:t>u,v</a:t>
            </a:r>
            <a:r>
              <a:rPr lang="en-US" altLang="en-US" sz="2400" dirty="0">
                <a:latin typeface="Consolas" panose="020B0609020204030204" pitchFamily="49" charset="0"/>
                <a:sym typeface="Symbol" panose="05050102010706020507" pitchFamily="18" charset="2"/>
              </a:rPr>
              <a:t>);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dirty="0"/>
              <a:t>25-MST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C8D6E8-E2D4-466A-B54E-56FCD6F950CE}" type="slidenum">
              <a:rPr lang="en-GB" smtClean="0"/>
              <a:pPr/>
              <a:t>25</a:t>
            </a:fld>
            <a:endParaRPr lang="en-GB"/>
          </a:p>
        </p:txBody>
      </p:sp>
      <p:sp>
        <p:nvSpPr>
          <p:cNvPr id="34" name="Text Box 32"/>
          <p:cNvSpPr txBox="1">
            <a:spLocks noChangeArrowheads="1"/>
          </p:cNvSpPr>
          <p:nvPr/>
        </p:nvSpPr>
        <p:spPr bwMode="auto">
          <a:xfrm>
            <a:off x="5111619" y="3684845"/>
            <a:ext cx="271741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sz="2000" b="1" dirty="0">
                <a:latin typeface="+mj-lt"/>
              </a:rPr>
              <a:t>Pick a start vertex r</a:t>
            </a:r>
          </a:p>
        </p:txBody>
      </p:sp>
      <p:sp>
        <p:nvSpPr>
          <p:cNvPr id="35" name="Oval 4"/>
          <p:cNvSpPr>
            <a:spLocks noChangeArrowheads="1"/>
          </p:cNvSpPr>
          <p:nvPr/>
        </p:nvSpPr>
        <p:spPr bwMode="auto">
          <a:xfrm>
            <a:off x="4179943" y="1638197"/>
            <a:ext cx="382587" cy="381000"/>
          </a:xfrm>
          <a:prstGeom prst="ellipse">
            <a:avLst/>
          </a:prstGeom>
          <a:noFill/>
          <a:ln w="38100">
            <a:solidFill>
              <a:srgbClr val="007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sz="2000" b="1">
                <a:solidFill>
                  <a:srgbClr val="0070C0"/>
                </a:solidFill>
                <a:latin typeface="+mn-lt"/>
                <a:sym typeface="Symbol" panose="05050102010706020507" pitchFamily="18" charset="2"/>
              </a:rPr>
              <a:t></a:t>
            </a:r>
          </a:p>
        </p:txBody>
      </p:sp>
      <p:sp>
        <p:nvSpPr>
          <p:cNvPr id="36" name="Oval 5"/>
          <p:cNvSpPr>
            <a:spLocks noChangeArrowheads="1"/>
          </p:cNvSpPr>
          <p:nvPr/>
        </p:nvSpPr>
        <p:spPr bwMode="auto">
          <a:xfrm>
            <a:off x="6364343" y="1638197"/>
            <a:ext cx="381000" cy="381000"/>
          </a:xfrm>
          <a:prstGeom prst="ellipse">
            <a:avLst/>
          </a:prstGeom>
          <a:noFill/>
          <a:ln w="38100">
            <a:solidFill>
              <a:srgbClr val="007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sz="2000" b="1">
                <a:solidFill>
                  <a:srgbClr val="0070C0"/>
                </a:solidFill>
                <a:latin typeface="+mn-lt"/>
                <a:sym typeface="Symbol" panose="05050102010706020507" pitchFamily="18" charset="2"/>
              </a:rPr>
              <a:t></a:t>
            </a:r>
          </a:p>
        </p:txBody>
      </p:sp>
      <p:sp>
        <p:nvSpPr>
          <p:cNvPr id="37" name="Oval 6"/>
          <p:cNvSpPr>
            <a:spLocks noChangeArrowheads="1"/>
          </p:cNvSpPr>
          <p:nvPr/>
        </p:nvSpPr>
        <p:spPr bwMode="auto">
          <a:xfrm>
            <a:off x="8274105" y="1638197"/>
            <a:ext cx="382588" cy="381000"/>
          </a:xfrm>
          <a:prstGeom prst="ellipse">
            <a:avLst/>
          </a:prstGeom>
          <a:noFill/>
          <a:ln w="38100">
            <a:solidFill>
              <a:srgbClr val="007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sz="2000" b="1">
                <a:solidFill>
                  <a:srgbClr val="0070C0"/>
                </a:solidFill>
                <a:latin typeface="+mn-lt"/>
                <a:sym typeface="Symbol" panose="05050102010706020507" pitchFamily="18" charset="2"/>
              </a:rPr>
              <a:t></a:t>
            </a:r>
          </a:p>
        </p:txBody>
      </p:sp>
      <p:sp>
        <p:nvSpPr>
          <p:cNvPr id="38" name="Oval 7"/>
          <p:cNvSpPr>
            <a:spLocks noChangeArrowheads="1"/>
          </p:cNvSpPr>
          <p:nvPr/>
        </p:nvSpPr>
        <p:spPr bwMode="auto">
          <a:xfrm>
            <a:off x="4179943" y="2784372"/>
            <a:ext cx="382587" cy="381000"/>
          </a:xfrm>
          <a:prstGeom prst="ellipse">
            <a:avLst/>
          </a:prstGeom>
          <a:noFill/>
          <a:ln w="38100">
            <a:solidFill>
              <a:srgbClr val="007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sz="2000" b="1" dirty="0">
                <a:latin typeface="+mn-lt"/>
                <a:sym typeface="Symbol" panose="05050102010706020507" pitchFamily="18" charset="2"/>
              </a:rPr>
              <a:t>0</a:t>
            </a:r>
          </a:p>
        </p:txBody>
      </p:sp>
      <p:sp>
        <p:nvSpPr>
          <p:cNvPr id="39" name="Oval 8"/>
          <p:cNvSpPr>
            <a:spLocks noChangeArrowheads="1"/>
          </p:cNvSpPr>
          <p:nvPr/>
        </p:nvSpPr>
        <p:spPr bwMode="auto">
          <a:xfrm>
            <a:off x="6364343" y="2784372"/>
            <a:ext cx="381000" cy="381000"/>
          </a:xfrm>
          <a:prstGeom prst="ellipse">
            <a:avLst/>
          </a:prstGeom>
          <a:noFill/>
          <a:ln w="38100">
            <a:solidFill>
              <a:srgbClr val="007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sz="2000" b="1">
                <a:solidFill>
                  <a:srgbClr val="0070C0"/>
                </a:solidFill>
                <a:latin typeface="+mn-lt"/>
                <a:sym typeface="Symbol" panose="05050102010706020507" pitchFamily="18" charset="2"/>
              </a:rPr>
              <a:t></a:t>
            </a:r>
          </a:p>
        </p:txBody>
      </p:sp>
      <p:sp>
        <p:nvSpPr>
          <p:cNvPr id="40" name="Oval 9"/>
          <p:cNvSpPr>
            <a:spLocks noChangeArrowheads="1"/>
          </p:cNvSpPr>
          <p:nvPr/>
        </p:nvSpPr>
        <p:spPr bwMode="auto">
          <a:xfrm>
            <a:off x="8274105" y="2784372"/>
            <a:ext cx="382588" cy="381000"/>
          </a:xfrm>
          <a:prstGeom prst="ellipse">
            <a:avLst/>
          </a:prstGeom>
          <a:noFill/>
          <a:ln w="38100">
            <a:solidFill>
              <a:srgbClr val="007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sz="2000" b="1">
                <a:solidFill>
                  <a:srgbClr val="0070C0"/>
                </a:solidFill>
                <a:latin typeface="+mn-lt"/>
                <a:sym typeface="Symbol" panose="05050102010706020507" pitchFamily="18" charset="2"/>
              </a:rPr>
              <a:t></a:t>
            </a:r>
          </a:p>
        </p:txBody>
      </p:sp>
      <p:sp>
        <p:nvSpPr>
          <p:cNvPr id="41" name="Oval 10"/>
          <p:cNvSpPr>
            <a:spLocks noChangeArrowheads="1"/>
          </p:cNvSpPr>
          <p:nvPr/>
        </p:nvSpPr>
        <p:spPr bwMode="auto">
          <a:xfrm>
            <a:off x="5272143" y="3274910"/>
            <a:ext cx="382587" cy="382587"/>
          </a:xfrm>
          <a:prstGeom prst="ellipse">
            <a:avLst/>
          </a:prstGeom>
          <a:noFill/>
          <a:ln w="38100">
            <a:solidFill>
              <a:srgbClr val="007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sz="2000" b="1" dirty="0">
                <a:solidFill>
                  <a:srgbClr val="0070C0"/>
                </a:solidFill>
                <a:latin typeface="+mn-lt"/>
                <a:sym typeface="Symbol" panose="05050102010706020507" pitchFamily="18" charset="2"/>
              </a:rPr>
              <a:t></a:t>
            </a:r>
          </a:p>
        </p:txBody>
      </p:sp>
      <p:sp>
        <p:nvSpPr>
          <p:cNvPr id="42" name="Oval 11"/>
          <p:cNvSpPr>
            <a:spLocks noChangeArrowheads="1"/>
          </p:cNvSpPr>
          <p:nvPr/>
        </p:nvSpPr>
        <p:spPr bwMode="auto">
          <a:xfrm>
            <a:off x="5272143" y="1146072"/>
            <a:ext cx="382587" cy="382588"/>
          </a:xfrm>
          <a:prstGeom prst="ellipse">
            <a:avLst/>
          </a:prstGeom>
          <a:noFill/>
          <a:ln w="38100">
            <a:solidFill>
              <a:srgbClr val="007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sz="2000" b="1">
                <a:solidFill>
                  <a:srgbClr val="0070C0"/>
                </a:solidFill>
                <a:latin typeface="+mn-lt"/>
                <a:sym typeface="Symbol" panose="05050102010706020507" pitchFamily="18" charset="2"/>
              </a:rPr>
              <a:t></a:t>
            </a:r>
          </a:p>
        </p:txBody>
      </p:sp>
      <p:cxnSp>
        <p:nvCxnSpPr>
          <p:cNvPr id="43" name="AutoShape 12"/>
          <p:cNvCxnSpPr>
            <a:cxnSpLocks noChangeShapeType="1"/>
            <a:stCxn id="42" idx="5"/>
            <a:endCxn id="36" idx="1"/>
          </p:cNvCxnSpPr>
          <p:nvPr/>
        </p:nvCxnSpPr>
        <p:spPr bwMode="auto">
          <a:xfrm>
            <a:off x="5597580" y="1485797"/>
            <a:ext cx="822325" cy="193675"/>
          </a:xfrm>
          <a:prstGeom prst="straightConnector1">
            <a:avLst/>
          </a:prstGeom>
          <a:noFill/>
          <a:ln w="38100">
            <a:solidFill>
              <a:srgbClr val="007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4" name="AutoShape 13"/>
          <p:cNvCxnSpPr>
            <a:cxnSpLocks noChangeShapeType="1"/>
            <a:stCxn id="42" idx="3"/>
            <a:endCxn id="35" idx="7"/>
          </p:cNvCxnSpPr>
          <p:nvPr/>
        </p:nvCxnSpPr>
        <p:spPr bwMode="auto">
          <a:xfrm flipH="1">
            <a:off x="4506968" y="1485797"/>
            <a:ext cx="820737" cy="193675"/>
          </a:xfrm>
          <a:prstGeom prst="straightConnector1">
            <a:avLst/>
          </a:prstGeom>
          <a:noFill/>
          <a:ln w="38100">
            <a:solidFill>
              <a:srgbClr val="007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5" name="AutoShape 14"/>
          <p:cNvCxnSpPr>
            <a:cxnSpLocks noChangeShapeType="1"/>
            <a:stCxn id="35" idx="6"/>
            <a:endCxn id="36" idx="2"/>
          </p:cNvCxnSpPr>
          <p:nvPr/>
        </p:nvCxnSpPr>
        <p:spPr bwMode="auto">
          <a:xfrm>
            <a:off x="4575230" y="1828697"/>
            <a:ext cx="1774825" cy="0"/>
          </a:xfrm>
          <a:prstGeom prst="straightConnector1">
            <a:avLst/>
          </a:prstGeom>
          <a:noFill/>
          <a:ln w="38100">
            <a:solidFill>
              <a:srgbClr val="007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6" name="AutoShape 15"/>
          <p:cNvCxnSpPr>
            <a:cxnSpLocks noChangeShapeType="1"/>
            <a:stCxn id="38" idx="0"/>
            <a:endCxn id="35" idx="4"/>
          </p:cNvCxnSpPr>
          <p:nvPr/>
        </p:nvCxnSpPr>
        <p:spPr bwMode="auto">
          <a:xfrm flipV="1">
            <a:off x="4370443" y="2033485"/>
            <a:ext cx="0" cy="736600"/>
          </a:xfrm>
          <a:prstGeom prst="straightConnector1">
            <a:avLst/>
          </a:prstGeom>
          <a:noFill/>
          <a:ln w="38100">
            <a:solidFill>
              <a:srgbClr val="007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7" name="AutoShape 16"/>
          <p:cNvCxnSpPr>
            <a:cxnSpLocks noChangeShapeType="1"/>
            <a:stCxn id="38" idx="5"/>
            <a:endCxn id="41" idx="1"/>
          </p:cNvCxnSpPr>
          <p:nvPr/>
        </p:nvCxnSpPr>
        <p:spPr bwMode="auto">
          <a:xfrm>
            <a:off x="4506968" y="3124097"/>
            <a:ext cx="820737" cy="193675"/>
          </a:xfrm>
          <a:prstGeom prst="straightConnector1">
            <a:avLst/>
          </a:prstGeom>
          <a:noFill/>
          <a:ln w="38100">
            <a:solidFill>
              <a:srgbClr val="007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8" name="AutoShape 17"/>
          <p:cNvCxnSpPr>
            <a:cxnSpLocks noChangeShapeType="1"/>
            <a:stCxn id="41" idx="7"/>
            <a:endCxn id="39" idx="3"/>
          </p:cNvCxnSpPr>
          <p:nvPr/>
        </p:nvCxnSpPr>
        <p:spPr bwMode="auto">
          <a:xfrm flipV="1">
            <a:off x="5597580" y="3124097"/>
            <a:ext cx="822325" cy="193675"/>
          </a:xfrm>
          <a:prstGeom prst="straightConnector1">
            <a:avLst/>
          </a:prstGeom>
          <a:noFill/>
          <a:ln w="38100">
            <a:solidFill>
              <a:srgbClr val="007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9" name="AutoShape 18"/>
          <p:cNvCxnSpPr>
            <a:cxnSpLocks noChangeShapeType="1"/>
            <a:stCxn id="39" idx="0"/>
            <a:endCxn id="36" idx="4"/>
          </p:cNvCxnSpPr>
          <p:nvPr/>
        </p:nvCxnSpPr>
        <p:spPr bwMode="auto">
          <a:xfrm flipV="1">
            <a:off x="6554843" y="2033485"/>
            <a:ext cx="0" cy="736600"/>
          </a:xfrm>
          <a:prstGeom prst="straightConnector1">
            <a:avLst/>
          </a:prstGeom>
          <a:noFill/>
          <a:ln w="38100">
            <a:solidFill>
              <a:srgbClr val="007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0" name="AutoShape 19"/>
          <p:cNvCxnSpPr>
            <a:cxnSpLocks noChangeShapeType="1"/>
            <a:stCxn id="36" idx="6"/>
            <a:endCxn id="37" idx="2"/>
          </p:cNvCxnSpPr>
          <p:nvPr/>
        </p:nvCxnSpPr>
        <p:spPr bwMode="auto">
          <a:xfrm>
            <a:off x="6759630" y="1828697"/>
            <a:ext cx="1501775" cy="0"/>
          </a:xfrm>
          <a:prstGeom prst="straightConnector1">
            <a:avLst/>
          </a:prstGeom>
          <a:noFill/>
          <a:ln w="38100">
            <a:solidFill>
              <a:srgbClr val="007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1" name="AutoShape 20"/>
          <p:cNvCxnSpPr>
            <a:cxnSpLocks noChangeShapeType="1"/>
            <a:stCxn id="39" idx="6"/>
            <a:endCxn id="40" idx="2"/>
          </p:cNvCxnSpPr>
          <p:nvPr/>
        </p:nvCxnSpPr>
        <p:spPr bwMode="auto">
          <a:xfrm>
            <a:off x="6759630" y="2974872"/>
            <a:ext cx="1501775" cy="0"/>
          </a:xfrm>
          <a:prstGeom prst="straightConnector1">
            <a:avLst/>
          </a:prstGeom>
          <a:noFill/>
          <a:ln w="38100">
            <a:solidFill>
              <a:srgbClr val="007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2" name="AutoShape 21"/>
          <p:cNvCxnSpPr>
            <a:cxnSpLocks noChangeShapeType="1"/>
            <a:stCxn id="41" idx="0"/>
            <a:endCxn id="35" idx="5"/>
          </p:cNvCxnSpPr>
          <p:nvPr/>
        </p:nvCxnSpPr>
        <p:spPr bwMode="auto">
          <a:xfrm rot="5400000" flipH="1">
            <a:off x="4342662" y="2142228"/>
            <a:ext cx="1284288" cy="955675"/>
          </a:xfrm>
          <a:prstGeom prst="curvedConnector3">
            <a:avLst>
              <a:gd name="adj1" fmla="val 47829"/>
            </a:avLst>
          </a:prstGeom>
          <a:noFill/>
          <a:ln w="38100">
            <a:solidFill>
              <a:srgbClr val="007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3" name="Text Box 22"/>
          <p:cNvSpPr txBox="1">
            <a:spLocks noChangeArrowheads="1"/>
          </p:cNvSpPr>
          <p:nvPr/>
        </p:nvSpPr>
        <p:spPr bwMode="auto">
          <a:xfrm>
            <a:off x="3865056" y="2217635"/>
            <a:ext cx="57579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b="1">
                <a:solidFill>
                  <a:srgbClr val="0070C0"/>
                </a:solidFill>
                <a:latin typeface="+mn-lt"/>
              </a:rPr>
              <a:t>14</a:t>
            </a:r>
          </a:p>
        </p:txBody>
      </p:sp>
      <p:sp>
        <p:nvSpPr>
          <p:cNvPr id="54" name="Text Box 23"/>
          <p:cNvSpPr txBox="1">
            <a:spLocks noChangeArrowheads="1"/>
          </p:cNvSpPr>
          <p:nvPr/>
        </p:nvSpPr>
        <p:spPr bwMode="auto">
          <a:xfrm>
            <a:off x="4961670" y="2284940"/>
            <a:ext cx="57579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b="1" dirty="0">
                <a:solidFill>
                  <a:srgbClr val="0070C0"/>
                </a:solidFill>
                <a:latin typeface="+mn-lt"/>
              </a:rPr>
              <a:t>10</a:t>
            </a:r>
          </a:p>
        </p:txBody>
      </p:sp>
      <p:sp>
        <p:nvSpPr>
          <p:cNvPr id="55" name="Text Box 24"/>
          <p:cNvSpPr txBox="1">
            <a:spLocks noChangeArrowheads="1"/>
          </p:cNvSpPr>
          <p:nvPr/>
        </p:nvSpPr>
        <p:spPr bwMode="auto">
          <a:xfrm>
            <a:off x="4702614" y="3189185"/>
            <a:ext cx="38023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b="1">
                <a:solidFill>
                  <a:srgbClr val="0070C0"/>
                </a:solidFill>
                <a:latin typeface="+mn-lt"/>
              </a:rPr>
              <a:t>3</a:t>
            </a:r>
          </a:p>
        </p:txBody>
      </p:sp>
      <p:sp>
        <p:nvSpPr>
          <p:cNvPr id="56" name="Text Box 25"/>
          <p:cNvSpPr txBox="1">
            <a:spLocks noChangeArrowheads="1"/>
          </p:cNvSpPr>
          <p:nvPr/>
        </p:nvSpPr>
        <p:spPr bwMode="auto">
          <a:xfrm>
            <a:off x="4702614" y="1222272"/>
            <a:ext cx="38023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b="1">
                <a:solidFill>
                  <a:srgbClr val="0070C0"/>
                </a:solidFill>
                <a:latin typeface="+mn-lt"/>
              </a:rPr>
              <a:t>6</a:t>
            </a:r>
          </a:p>
        </p:txBody>
      </p:sp>
      <p:sp>
        <p:nvSpPr>
          <p:cNvPr id="57" name="Text Box 26"/>
          <p:cNvSpPr txBox="1">
            <a:spLocks noChangeArrowheads="1"/>
          </p:cNvSpPr>
          <p:nvPr/>
        </p:nvSpPr>
        <p:spPr bwMode="auto">
          <a:xfrm>
            <a:off x="5899589" y="1222272"/>
            <a:ext cx="38023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b="1">
                <a:solidFill>
                  <a:srgbClr val="0070C0"/>
                </a:solidFill>
                <a:latin typeface="+mn-lt"/>
              </a:rPr>
              <a:t>4</a:t>
            </a:r>
          </a:p>
        </p:txBody>
      </p:sp>
      <p:sp>
        <p:nvSpPr>
          <p:cNvPr id="58" name="Text Box 27"/>
          <p:cNvSpPr txBox="1">
            <a:spLocks noChangeArrowheads="1"/>
          </p:cNvSpPr>
          <p:nvPr/>
        </p:nvSpPr>
        <p:spPr bwMode="auto">
          <a:xfrm>
            <a:off x="5295484" y="1782311"/>
            <a:ext cx="38023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b="1" dirty="0">
                <a:solidFill>
                  <a:srgbClr val="0070C0"/>
                </a:solidFill>
                <a:latin typeface="+mn-lt"/>
              </a:rPr>
              <a:t>5</a:t>
            </a:r>
          </a:p>
        </p:txBody>
      </p:sp>
      <p:sp>
        <p:nvSpPr>
          <p:cNvPr id="59" name="Text Box 28"/>
          <p:cNvSpPr txBox="1">
            <a:spLocks noChangeArrowheads="1"/>
          </p:cNvSpPr>
          <p:nvPr/>
        </p:nvSpPr>
        <p:spPr bwMode="auto">
          <a:xfrm>
            <a:off x="6499664" y="2250972"/>
            <a:ext cx="38023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b="1">
                <a:solidFill>
                  <a:srgbClr val="0070C0"/>
                </a:solidFill>
                <a:latin typeface="+mn-lt"/>
              </a:rPr>
              <a:t>2</a:t>
            </a:r>
          </a:p>
        </p:txBody>
      </p:sp>
      <p:sp>
        <p:nvSpPr>
          <p:cNvPr id="60" name="Text Box 29"/>
          <p:cNvSpPr txBox="1">
            <a:spLocks noChangeArrowheads="1"/>
          </p:cNvSpPr>
          <p:nvPr/>
        </p:nvSpPr>
        <p:spPr bwMode="auto">
          <a:xfrm>
            <a:off x="7318814" y="1450872"/>
            <a:ext cx="38023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b="1">
                <a:solidFill>
                  <a:srgbClr val="0070C0"/>
                </a:solidFill>
                <a:latin typeface="+mn-lt"/>
              </a:rPr>
              <a:t>9</a:t>
            </a:r>
          </a:p>
        </p:txBody>
      </p:sp>
      <p:sp>
        <p:nvSpPr>
          <p:cNvPr id="61" name="Text Box 30"/>
          <p:cNvSpPr txBox="1">
            <a:spLocks noChangeArrowheads="1"/>
          </p:cNvSpPr>
          <p:nvPr/>
        </p:nvSpPr>
        <p:spPr bwMode="auto">
          <a:xfrm>
            <a:off x="7224206" y="2585935"/>
            <a:ext cx="57579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b="1">
                <a:solidFill>
                  <a:srgbClr val="0070C0"/>
                </a:solidFill>
                <a:latin typeface="+mn-lt"/>
              </a:rPr>
              <a:t>15</a:t>
            </a:r>
          </a:p>
        </p:txBody>
      </p:sp>
      <p:sp>
        <p:nvSpPr>
          <p:cNvPr id="62" name="Text Box 31"/>
          <p:cNvSpPr txBox="1">
            <a:spLocks noChangeArrowheads="1"/>
          </p:cNvSpPr>
          <p:nvPr/>
        </p:nvSpPr>
        <p:spPr bwMode="auto">
          <a:xfrm>
            <a:off x="5839264" y="3208235"/>
            <a:ext cx="38023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b="1">
                <a:solidFill>
                  <a:srgbClr val="0070C0"/>
                </a:solidFill>
                <a:latin typeface="+mn-lt"/>
              </a:rPr>
              <a:t>8</a:t>
            </a:r>
          </a:p>
        </p:txBody>
      </p:sp>
      <p:sp>
        <p:nvSpPr>
          <p:cNvPr id="63" name="Text Box 33"/>
          <p:cNvSpPr txBox="1">
            <a:spLocks noChangeArrowheads="1"/>
          </p:cNvSpPr>
          <p:nvPr/>
        </p:nvSpPr>
        <p:spPr bwMode="auto">
          <a:xfrm>
            <a:off x="3526364" y="2818471"/>
            <a:ext cx="29527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sz="2000" b="1" dirty="0">
                <a:solidFill>
                  <a:srgbClr val="0070C0"/>
                </a:solidFill>
                <a:latin typeface="+mj-lt"/>
              </a:rPr>
              <a:t>r</a:t>
            </a:r>
          </a:p>
        </p:txBody>
      </p:sp>
      <p:cxnSp>
        <p:nvCxnSpPr>
          <p:cNvPr id="64" name="AutoShape 34"/>
          <p:cNvCxnSpPr>
            <a:cxnSpLocks noChangeShapeType="1"/>
            <a:stCxn id="63" idx="3"/>
          </p:cNvCxnSpPr>
          <p:nvPr/>
        </p:nvCxnSpPr>
        <p:spPr bwMode="auto">
          <a:xfrm flipV="1">
            <a:off x="3821637" y="3012147"/>
            <a:ext cx="355602" cy="6379"/>
          </a:xfrm>
          <a:prstGeom prst="straightConnector1">
            <a:avLst/>
          </a:prstGeom>
          <a:noFill/>
          <a:ln w="25400">
            <a:solidFill>
              <a:srgbClr val="0070C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40927435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Prim’s Algorithm – Example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6493" y="1200786"/>
            <a:ext cx="8496300" cy="4118397"/>
          </a:xfrm>
        </p:spPr>
        <p:txBody>
          <a:bodyPr/>
          <a:lstStyle/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400" dirty="0">
                <a:solidFill>
                  <a:srgbClr val="0070C0"/>
                </a:solidFill>
                <a:latin typeface="Consolas" panose="020B0609020204030204" pitchFamily="49" charset="0"/>
              </a:rPr>
              <a:t>MST-Prim</a:t>
            </a:r>
            <a:r>
              <a:rPr lang="en-US" altLang="en-US" sz="2400" dirty="0">
                <a:latin typeface="Consolas" panose="020B0609020204030204" pitchFamily="49" charset="0"/>
              </a:rPr>
              <a:t>(G, w, r)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400" dirty="0">
                <a:latin typeface="Consolas" panose="020B0609020204030204" pitchFamily="49" charset="0"/>
              </a:rPr>
              <a:t>    Q = V[G];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400" dirty="0">
                <a:latin typeface="Consolas" panose="020B0609020204030204" pitchFamily="49" charset="0"/>
              </a:rPr>
              <a:t>    </a:t>
            </a:r>
            <a:r>
              <a:rPr lang="en-US" altLang="en-US" sz="2400" dirty="0">
                <a:solidFill>
                  <a:srgbClr val="0070C0"/>
                </a:solidFill>
                <a:latin typeface="Consolas" panose="020B0609020204030204" pitchFamily="49" charset="0"/>
              </a:rPr>
              <a:t>for</a:t>
            </a:r>
            <a:r>
              <a:rPr lang="en-US" altLang="en-US" sz="2400" dirty="0">
                <a:latin typeface="Consolas" panose="020B0609020204030204" pitchFamily="49" charset="0"/>
              </a:rPr>
              <a:t> </a:t>
            </a:r>
            <a:r>
              <a:rPr lang="en-US" altLang="en-US" sz="2400" dirty="0">
                <a:solidFill>
                  <a:srgbClr val="0070C0"/>
                </a:solidFill>
                <a:latin typeface="Consolas" panose="020B0609020204030204" pitchFamily="49" charset="0"/>
              </a:rPr>
              <a:t>each</a:t>
            </a:r>
            <a:r>
              <a:rPr lang="en-US" altLang="en-US" sz="2400" dirty="0">
                <a:latin typeface="Consolas" panose="020B0609020204030204" pitchFamily="49" charset="0"/>
              </a:rPr>
              <a:t> </a:t>
            </a:r>
            <a:r>
              <a:rPr lang="en-US" altLang="en-US" sz="2400" i="1" dirty="0">
                <a:latin typeface="Consolas" panose="020B0609020204030204" pitchFamily="49" charset="0"/>
              </a:rPr>
              <a:t>u</a:t>
            </a:r>
            <a:r>
              <a:rPr lang="en-US" altLang="en-US" sz="2400" dirty="0">
                <a:latin typeface="Consolas" panose="020B0609020204030204" pitchFamily="49" charset="0"/>
              </a:rPr>
              <a:t> </a:t>
            </a:r>
            <a:r>
              <a:rPr lang="en-US" altLang="en-US" sz="2400" dirty="0">
                <a:latin typeface="Consolas" panose="020B0609020204030204" pitchFamily="49" charset="0"/>
                <a:sym typeface="Symbol" panose="05050102010706020507" pitchFamily="18" charset="2"/>
              </a:rPr>
              <a:t> Q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400" dirty="0">
                <a:latin typeface="Consolas" panose="020B0609020204030204" pitchFamily="49" charset="0"/>
                <a:sym typeface="Symbol" panose="05050102010706020507" pitchFamily="18" charset="2"/>
              </a:rPr>
              <a:t>        key[u] = ;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400" dirty="0">
                <a:latin typeface="Consolas" panose="020B0609020204030204" pitchFamily="49" charset="0"/>
                <a:sym typeface="Symbol" panose="05050102010706020507" pitchFamily="18" charset="2"/>
              </a:rPr>
              <a:t>    key[r] = 0;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400" dirty="0">
                <a:latin typeface="Consolas" panose="020B0609020204030204" pitchFamily="49" charset="0"/>
                <a:sym typeface="Symbol" panose="05050102010706020507" pitchFamily="18" charset="2"/>
              </a:rPr>
              <a:t>    p[r] = NULL;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400" dirty="0">
                <a:latin typeface="Consolas" panose="020B0609020204030204" pitchFamily="49" charset="0"/>
                <a:sym typeface="Symbol" panose="05050102010706020507" pitchFamily="18" charset="2"/>
              </a:rPr>
              <a:t>    </a:t>
            </a:r>
            <a:r>
              <a:rPr lang="en-US" altLang="en-US" sz="2400" dirty="0">
                <a:solidFill>
                  <a:srgbClr val="0070C0"/>
                </a:solidFill>
                <a:latin typeface="Consolas" panose="020B0609020204030204" pitchFamily="49" charset="0"/>
                <a:sym typeface="Symbol" panose="05050102010706020507" pitchFamily="18" charset="2"/>
              </a:rPr>
              <a:t>while</a:t>
            </a:r>
            <a:r>
              <a:rPr lang="en-US" altLang="en-US" sz="2400" dirty="0">
                <a:latin typeface="Consolas" panose="020B0609020204030204" pitchFamily="49" charset="0"/>
                <a:sym typeface="Symbol" panose="05050102010706020507" pitchFamily="18" charset="2"/>
              </a:rPr>
              <a:t> (Q not empty)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400" dirty="0">
                <a:latin typeface="Consolas" panose="020B0609020204030204" pitchFamily="49" charset="0"/>
                <a:sym typeface="Symbol" panose="05050102010706020507" pitchFamily="18" charset="2"/>
              </a:rPr>
              <a:t>        u = </a:t>
            </a:r>
            <a:r>
              <a:rPr lang="en-US" altLang="en-US" sz="2400" dirty="0" err="1">
                <a:latin typeface="Consolas" panose="020B0609020204030204" pitchFamily="49" charset="0"/>
                <a:sym typeface="Symbol" panose="05050102010706020507" pitchFamily="18" charset="2"/>
              </a:rPr>
              <a:t>ExtractMin</a:t>
            </a:r>
            <a:r>
              <a:rPr lang="en-US" altLang="en-US" sz="2400" dirty="0">
                <a:latin typeface="Consolas" panose="020B0609020204030204" pitchFamily="49" charset="0"/>
                <a:sym typeface="Symbol" panose="05050102010706020507" pitchFamily="18" charset="2"/>
              </a:rPr>
              <a:t>(Q);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400" dirty="0">
                <a:latin typeface="Consolas" panose="020B0609020204030204" pitchFamily="49" charset="0"/>
                <a:sym typeface="Symbol" panose="05050102010706020507" pitchFamily="18" charset="2"/>
              </a:rPr>
              <a:t>        </a:t>
            </a:r>
            <a:r>
              <a:rPr lang="en-US" altLang="en-US" sz="2400" dirty="0">
                <a:solidFill>
                  <a:srgbClr val="0070C0"/>
                </a:solidFill>
                <a:latin typeface="Consolas" panose="020B0609020204030204" pitchFamily="49" charset="0"/>
                <a:sym typeface="Symbol" panose="05050102010706020507" pitchFamily="18" charset="2"/>
              </a:rPr>
              <a:t>for</a:t>
            </a:r>
            <a:r>
              <a:rPr lang="en-US" altLang="en-US" sz="2400" dirty="0">
                <a:latin typeface="Consolas" panose="020B0609020204030204" pitchFamily="49" charset="0"/>
                <a:sym typeface="Symbol" panose="05050102010706020507" pitchFamily="18" charset="2"/>
              </a:rPr>
              <a:t> </a:t>
            </a:r>
            <a:r>
              <a:rPr lang="en-US" altLang="en-US" sz="2400" dirty="0">
                <a:solidFill>
                  <a:srgbClr val="0070C0"/>
                </a:solidFill>
                <a:latin typeface="Consolas" panose="020B0609020204030204" pitchFamily="49" charset="0"/>
                <a:sym typeface="Symbol" panose="05050102010706020507" pitchFamily="18" charset="2"/>
              </a:rPr>
              <a:t>each</a:t>
            </a:r>
            <a:r>
              <a:rPr lang="en-US" altLang="en-US" sz="2400" dirty="0">
                <a:latin typeface="Consolas" panose="020B0609020204030204" pitchFamily="49" charset="0"/>
                <a:sym typeface="Symbol" panose="05050102010706020507" pitchFamily="18" charset="2"/>
              </a:rPr>
              <a:t> </a:t>
            </a:r>
            <a:r>
              <a:rPr lang="en-US" altLang="en-US" sz="2400" i="1" dirty="0">
                <a:latin typeface="Consolas" panose="020B0609020204030204" pitchFamily="49" charset="0"/>
                <a:sym typeface="Symbol" panose="05050102010706020507" pitchFamily="18" charset="2"/>
              </a:rPr>
              <a:t>v</a:t>
            </a:r>
            <a:r>
              <a:rPr lang="en-US" altLang="en-US" sz="2400" dirty="0">
                <a:latin typeface="Consolas" panose="020B0609020204030204" pitchFamily="49" charset="0"/>
              </a:rPr>
              <a:t> </a:t>
            </a:r>
            <a:r>
              <a:rPr lang="en-US" altLang="en-US" sz="2400" dirty="0">
                <a:latin typeface="Consolas" panose="020B0609020204030204" pitchFamily="49" charset="0"/>
                <a:sym typeface="Symbol" panose="05050102010706020507" pitchFamily="18" charset="2"/>
              </a:rPr>
              <a:t> </a:t>
            </a:r>
            <a:r>
              <a:rPr lang="en-US" altLang="en-US" sz="2400" dirty="0" err="1">
                <a:latin typeface="Consolas" panose="020B0609020204030204" pitchFamily="49" charset="0"/>
                <a:sym typeface="Symbol" panose="05050102010706020507" pitchFamily="18" charset="2"/>
              </a:rPr>
              <a:t>Adj</a:t>
            </a:r>
            <a:r>
              <a:rPr lang="en-US" altLang="en-US" sz="2400" dirty="0">
                <a:latin typeface="Consolas" panose="020B0609020204030204" pitchFamily="49" charset="0"/>
                <a:sym typeface="Symbol" panose="05050102010706020507" pitchFamily="18" charset="2"/>
              </a:rPr>
              <a:t>[</a:t>
            </a:r>
            <a:r>
              <a:rPr lang="en-US" altLang="en-US" sz="2400" i="1" dirty="0">
                <a:latin typeface="Consolas" panose="020B0609020204030204" pitchFamily="49" charset="0"/>
                <a:sym typeface="Symbol" panose="05050102010706020507" pitchFamily="18" charset="2"/>
              </a:rPr>
              <a:t>u</a:t>
            </a:r>
            <a:r>
              <a:rPr lang="en-US" altLang="en-US" sz="2400" dirty="0">
                <a:latin typeface="Consolas" panose="020B0609020204030204" pitchFamily="49" charset="0"/>
                <a:sym typeface="Symbol" panose="05050102010706020507" pitchFamily="18" charset="2"/>
              </a:rPr>
              <a:t>]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400" dirty="0">
                <a:latin typeface="Consolas" panose="020B0609020204030204" pitchFamily="49" charset="0"/>
                <a:sym typeface="Symbol" panose="05050102010706020507" pitchFamily="18" charset="2"/>
              </a:rPr>
              <a:t>            </a:t>
            </a:r>
            <a:r>
              <a:rPr lang="en-US" altLang="en-US" sz="2400" dirty="0">
                <a:solidFill>
                  <a:srgbClr val="0070C0"/>
                </a:solidFill>
                <a:latin typeface="Consolas" panose="020B0609020204030204" pitchFamily="49" charset="0"/>
                <a:sym typeface="Symbol" panose="05050102010706020507" pitchFamily="18" charset="2"/>
              </a:rPr>
              <a:t>if</a:t>
            </a:r>
            <a:r>
              <a:rPr lang="en-US" altLang="en-US" sz="2400" dirty="0">
                <a:latin typeface="Consolas" panose="020B0609020204030204" pitchFamily="49" charset="0"/>
                <a:sym typeface="Symbol" panose="05050102010706020507" pitchFamily="18" charset="2"/>
              </a:rPr>
              <a:t> (v</a:t>
            </a:r>
            <a:r>
              <a:rPr lang="en-US" altLang="en-US" sz="2400" dirty="0">
                <a:latin typeface="Consolas" panose="020B0609020204030204" pitchFamily="49" charset="0"/>
              </a:rPr>
              <a:t> </a:t>
            </a:r>
            <a:r>
              <a:rPr lang="en-US" altLang="en-US" sz="2400" dirty="0">
                <a:latin typeface="Consolas" panose="020B0609020204030204" pitchFamily="49" charset="0"/>
                <a:sym typeface="Symbol" panose="05050102010706020507" pitchFamily="18" charset="2"/>
              </a:rPr>
              <a:t> Q and w(</a:t>
            </a:r>
            <a:r>
              <a:rPr lang="en-US" altLang="en-US" sz="2400" i="1" dirty="0" err="1">
                <a:latin typeface="Consolas" panose="020B0609020204030204" pitchFamily="49" charset="0"/>
                <a:sym typeface="Symbol" panose="05050102010706020507" pitchFamily="18" charset="2"/>
              </a:rPr>
              <a:t>u,v</a:t>
            </a:r>
            <a:r>
              <a:rPr lang="en-US" altLang="en-US" sz="2400" dirty="0">
                <a:latin typeface="Consolas" panose="020B0609020204030204" pitchFamily="49" charset="0"/>
                <a:sym typeface="Symbol" panose="05050102010706020507" pitchFamily="18" charset="2"/>
              </a:rPr>
              <a:t>) &lt; key[</a:t>
            </a:r>
            <a:r>
              <a:rPr lang="en-US" altLang="en-US" sz="2400" i="1" dirty="0">
                <a:latin typeface="Consolas" panose="020B0609020204030204" pitchFamily="49" charset="0"/>
                <a:sym typeface="Symbol" panose="05050102010706020507" pitchFamily="18" charset="2"/>
              </a:rPr>
              <a:t>v</a:t>
            </a:r>
            <a:r>
              <a:rPr lang="en-US" altLang="en-US" sz="2400" dirty="0">
                <a:latin typeface="Consolas" panose="020B0609020204030204" pitchFamily="49" charset="0"/>
                <a:sym typeface="Symbol" panose="05050102010706020507" pitchFamily="18" charset="2"/>
              </a:rPr>
              <a:t>])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400" dirty="0">
                <a:latin typeface="Consolas" panose="020B0609020204030204" pitchFamily="49" charset="0"/>
                <a:sym typeface="Symbol" panose="05050102010706020507" pitchFamily="18" charset="2"/>
              </a:rPr>
              <a:t>                p[v] = u;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400" dirty="0">
                <a:latin typeface="Consolas" panose="020B0609020204030204" pitchFamily="49" charset="0"/>
                <a:sym typeface="Symbol" panose="05050102010706020507" pitchFamily="18" charset="2"/>
              </a:rPr>
              <a:t>                key[v] = w(</a:t>
            </a:r>
            <a:r>
              <a:rPr lang="en-US" altLang="en-US" sz="2400" dirty="0" err="1">
                <a:latin typeface="Consolas" panose="020B0609020204030204" pitchFamily="49" charset="0"/>
                <a:sym typeface="Symbol" panose="05050102010706020507" pitchFamily="18" charset="2"/>
              </a:rPr>
              <a:t>u,v</a:t>
            </a:r>
            <a:r>
              <a:rPr lang="en-US" altLang="en-US" sz="2400" dirty="0">
                <a:latin typeface="Consolas" panose="020B0609020204030204" pitchFamily="49" charset="0"/>
                <a:sym typeface="Symbol" panose="05050102010706020507" pitchFamily="18" charset="2"/>
              </a:rPr>
              <a:t>);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dirty="0"/>
              <a:t>25-MST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C8D6E8-E2D4-466A-B54E-56FCD6F950CE}" type="slidenum">
              <a:rPr lang="en-GB" smtClean="0"/>
              <a:pPr/>
              <a:t>26</a:t>
            </a:fld>
            <a:endParaRPr lang="en-GB"/>
          </a:p>
        </p:txBody>
      </p:sp>
      <p:sp>
        <p:nvSpPr>
          <p:cNvPr id="34" name="Text Box 32"/>
          <p:cNvSpPr txBox="1">
            <a:spLocks noChangeArrowheads="1"/>
          </p:cNvSpPr>
          <p:nvPr/>
        </p:nvSpPr>
        <p:spPr bwMode="auto">
          <a:xfrm>
            <a:off x="4751788" y="3767104"/>
            <a:ext cx="3892955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sz="2000" b="1" dirty="0">
                <a:latin typeface="+mj-lt"/>
              </a:rPr>
              <a:t>Black vertices have been removed from Q</a:t>
            </a:r>
          </a:p>
        </p:txBody>
      </p:sp>
      <p:sp>
        <p:nvSpPr>
          <p:cNvPr id="35" name="Oval 4"/>
          <p:cNvSpPr>
            <a:spLocks noChangeArrowheads="1"/>
          </p:cNvSpPr>
          <p:nvPr/>
        </p:nvSpPr>
        <p:spPr bwMode="auto">
          <a:xfrm>
            <a:off x="4179943" y="1638197"/>
            <a:ext cx="382587" cy="381000"/>
          </a:xfrm>
          <a:prstGeom prst="ellipse">
            <a:avLst/>
          </a:prstGeom>
          <a:noFill/>
          <a:ln w="38100">
            <a:solidFill>
              <a:srgbClr val="007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sz="2000" b="1">
                <a:solidFill>
                  <a:srgbClr val="0070C0"/>
                </a:solidFill>
                <a:latin typeface="+mn-lt"/>
                <a:sym typeface="Symbol" panose="05050102010706020507" pitchFamily="18" charset="2"/>
              </a:rPr>
              <a:t></a:t>
            </a:r>
          </a:p>
        </p:txBody>
      </p:sp>
      <p:sp>
        <p:nvSpPr>
          <p:cNvPr id="36" name="Oval 5"/>
          <p:cNvSpPr>
            <a:spLocks noChangeArrowheads="1"/>
          </p:cNvSpPr>
          <p:nvPr/>
        </p:nvSpPr>
        <p:spPr bwMode="auto">
          <a:xfrm>
            <a:off x="6364343" y="1638197"/>
            <a:ext cx="381000" cy="381000"/>
          </a:xfrm>
          <a:prstGeom prst="ellipse">
            <a:avLst/>
          </a:prstGeom>
          <a:noFill/>
          <a:ln w="38100">
            <a:solidFill>
              <a:srgbClr val="007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sz="2000" b="1">
                <a:solidFill>
                  <a:srgbClr val="0070C0"/>
                </a:solidFill>
                <a:latin typeface="+mn-lt"/>
                <a:sym typeface="Symbol" panose="05050102010706020507" pitchFamily="18" charset="2"/>
              </a:rPr>
              <a:t></a:t>
            </a:r>
          </a:p>
        </p:txBody>
      </p:sp>
      <p:sp>
        <p:nvSpPr>
          <p:cNvPr id="37" name="Oval 6"/>
          <p:cNvSpPr>
            <a:spLocks noChangeArrowheads="1"/>
          </p:cNvSpPr>
          <p:nvPr/>
        </p:nvSpPr>
        <p:spPr bwMode="auto">
          <a:xfrm>
            <a:off x="8274105" y="1638197"/>
            <a:ext cx="382588" cy="381000"/>
          </a:xfrm>
          <a:prstGeom prst="ellipse">
            <a:avLst/>
          </a:prstGeom>
          <a:noFill/>
          <a:ln w="38100">
            <a:solidFill>
              <a:srgbClr val="007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sz="2000" b="1">
                <a:solidFill>
                  <a:srgbClr val="0070C0"/>
                </a:solidFill>
                <a:latin typeface="+mn-lt"/>
                <a:sym typeface="Symbol" panose="05050102010706020507" pitchFamily="18" charset="2"/>
              </a:rPr>
              <a:t></a:t>
            </a:r>
          </a:p>
        </p:txBody>
      </p:sp>
      <p:sp>
        <p:nvSpPr>
          <p:cNvPr id="38" name="Oval 7"/>
          <p:cNvSpPr>
            <a:spLocks noChangeArrowheads="1"/>
          </p:cNvSpPr>
          <p:nvPr/>
        </p:nvSpPr>
        <p:spPr bwMode="auto">
          <a:xfrm>
            <a:off x="4179943" y="2784372"/>
            <a:ext cx="382587" cy="381000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sz="2000" b="1" dirty="0">
                <a:latin typeface="+mn-lt"/>
                <a:sym typeface="Symbol" panose="05050102010706020507" pitchFamily="18" charset="2"/>
              </a:rPr>
              <a:t>0</a:t>
            </a:r>
          </a:p>
        </p:txBody>
      </p:sp>
      <p:sp>
        <p:nvSpPr>
          <p:cNvPr id="39" name="Oval 8"/>
          <p:cNvSpPr>
            <a:spLocks noChangeArrowheads="1"/>
          </p:cNvSpPr>
          <p:nvPr/>
        </p:nvSpPr>
        <p:spPr bwMode="auto">
          <a:xfrm>
            <a:off x="6364343" y="2784372"/>
            <a:ext cx="381000" cy="381000"/>
          </a:xfrm>
          <a:prstGeom prst="ellipse">
            <a:avLst/>
          </a:prstGeom>
          <a:noFill/>
          <a:ln w="38100">
            <a:solidFill>
              <a:srgbClr val="007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sz="2000" b="1">
                <a:solidFill>
                  <a:srgbClr val="0070C0"/>
                </a:solidFill>
                <a:latin typeface="+mn-lt"/>
                <a:sym typeface="Symbol" panose="05050102010706020507" pitchFamily="18" charset="2"/>
              </a:rPr>
              <a:t></a:t>
            </a:r>
          </a:p>
        </p:txBody>
      </p:sp>
      <p:sp>
        <p:nvSpPr>
          <p:cNvPr id="40" name="Oval 9"/>
          <p:cNvSpPr>
            <a:spLocks noChangeArrowheads="1"/>
          </p:cNvSpPr>
          <p:nvPr/>
        </p:nvSpPr>
        <p:spPr bwMode="auto">
          <a:xfrm>
            <a:off x="8274105" y="2784372"/>
            <a:ext cx="382588" cy="381000"/>
          </a:xfrm>
          <a:prstGeom prst="ellipse">
            <a:avLst/>
          </a:prstGeom>
          <a:noFill/>
          <a:ln w="38100">
            <a:solidFill>
              <a:srgbClr val="007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sz="2000" b="1">
                <a:solidFill>
                  <a:srgbClr val="0070C0"/>
                </a:solidFill>
                <a:latin typeface="+mn-lt"/>
                <a:sym typeface="Symbol" panose="05050102010706020507" pitchFamily="18" charset="2"/>
              </a:rPr>
              <a:t></a:t>
            </a:r>
          </a:p>
        </p:txBody>
      </p:sp>
      <p:sp>
        <p:nvSpPr>
          <p:cNvPr id="41" name="Oval 10"/>
          <p:cNvSpPr>
            <a:spLocks noChangeArrowheads="1"/>
          </p:cNvSpPr>
          <p:nvPr/>
        </p:nvSpPr>
        <p:spPr bwMode="auto">
          <a:xfrm>
            <a:off x="5272143" y="3274910"/>
            <a:ext cx="382587" cy="382587"/>
          </a:xfrm>
          <a:prstGeom prst="ellipse">
            <a:avLst/>
          </a:prstGeom>
          <a:noFill/>
          <a:ln w="38100">
            <a:solidFill>
              <a:srgbClr val="007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sz="2000" b="1">
                <a:solidFill>
                  <a:srgbClr val="0070C0"/>
                </a:solidFill>
                <a:latin typeface="+mn-lt"/>
                <a:sym typeface="Symbol" panose="05050102010706020507" pitchFamily="18" charset="2"/>
              </a:rPr>
              <a:t></a:t>
            </a:r>
          </a:p>
        </p:txBody>
      </p:sp>
      <p:sp>
        <p:nvSpPr>
          <p:cNvPr id="42" name="Oval 11"/>
          <p:cNvSpPr>
            <a:spLocks noChangeArrowheads="1"/>
          </p:cNvSpPr>
          <p:nvPr/>
        </p:nvSpPr>
        <p:spPr bwMode="auto">
          <a:xfrm>
            <a:off x="5272143" y="1146072"/>
            <a:ext cx="382587" cy="382588"/>
          </a:xfrm>
          <a:prstGeom prst="ellipse">
            <a:avLst/>
          </a:prstGeom>
          <a:noFill/>
          <a:ln w="38100">
            <a:solidFill>
              <a:srgbClr val="007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sz="2000" b="1">
                <a:solidFill>
                  <a:srgbClr val="0070C0"/>
                </a:solidFill>
                <a:latin typeface="+mn-lt"/>
                <a:sym typeface="Symbol" panose="05050102010706020507" pitchFamily="18" charset="2"/>
              </a:rPr>
              <a:t></a:t>
            </a:r>
          </a:p>
        </p:txBody>
      </p:sp>
      <p:cxnSp>
        <p:nvCxnSpPr>
          <p:cNvPr id="43" name="AutoShape 12"/>
          <p:cNvCxnSpPr>
            <a:cxnSpLocks noChangeShapeType="1"/>
            <a:stCxn id="42" idx="5"/>
            <a:endCxn id="36" idx="1"/>
          </p:cNvCxnSpPr>
          <p:nvPr/>
        </p:nvCxnSpPr>
        <p:spPr bwMode="auto">
          <a:xfrm>
            <a:off x="5597580" y="1485797"/>
            <a:ext cx="822325" cy="193675"/>
          </a:xfrm>
          <a:prstGeom prst="straightConnector1">
            <a:avLst/>
          </a:prstGeom>
          <a:noFill/>
          <a:ln w="38100">
            <a:solidFill>
              <a:srgbClr val="007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4" name="AutoShape 13"/>
          <p:cNvCxnSpPr>
            <a:cxnSpLocks noChangeShapeType="1"/>
            <a:stCxn id="42" idx="3"/>
            <a:endCxn id="35" idx="7"/>
          </p:cNvCxnSpPr>
          <p:nvPr/>
        </p:nvCxnSpPr>
        <p:spPr bwMode="auto">
          <a:xfrm flipH="1">
            <a:off x="4506968" y="1485797"/>
            <a:ext cx="820737" cy="193675"/>
          </a:xfrm>
          <a:prstGeom prst="straightConnector1">
            <a:avLst/>
          </a:prstGeom>
          <a:noFill/>
          <a:ln w="38100">
            <a:solidFill>
              <a:srgbClr val="007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5" name="AutoShape 14"/>
          <p:cNvCxnSpPr>
            <a:cxnSpLocks noChangeShapeType="1"/>
            <a:stCxn id="35" idx="6"/>
            <a:endCxn id="36" idx="2"/>
          </p:cNvCxnSpPr>
          <p:nvPr/>
        </p:nvCxnSpPr>
        <p:spPr bwMode="auto">
          <a:xfrm>
            <a:off x="4575230" y="1828697"/>
            <a:ext cx="1774825" cy="0"/>
          </a:xfrm>
          <a:prstGeom prst="straightConnector1">
            <a:avLst/>
          </a:prstGeom>
          <a:noFill/>
          <a:ln w="38100">
            <a:solidFill>
              <a:srgbClr val="007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6" name="AutoShape 15"/>
          <p:cNvCxnSpPr>
            <a:cxnSpLocks noChangeShapeType="1"/>
            <a:stCxn id="38" idx="0"/>
            <a:endCxn id="35" idx="4"/>
          </p:cNvCxnSpPr>
          <p:nvPr/>
        </p:nvCxnSpPr>
        <p:spPr bwMode="auto">
          <a:xfrm flipV="1">
            <a:off x="4370443" y="2033485"/>
            <a:ext cx="0" cy="736600"/>
          </a:xfrm>
          <a:prstGeom prst="straightConnector1">
            <a:avLst/>
          </a:prstGeom>
          <a:noFill/>
          <a:ln w="38100">
            <a:solidFill>
              <a:srgbClr val="007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7" name="AutoShape 16"/>
          <p:cNvCxnSpPr>
            <a:cxnSpLocks noChangeShapeType="1"/>
            <a:stCxn id="38" idx="5"/>
            <a:endCxn id="41" idx="1"/>
          </p:cNvCxnSpPr>
          <p:nvPr/>
        </p:nvCxnSpPr>
        <p:spPr bwMode="auto">
          <a:xfrm>
            <a:off x="4506968" y="3124097"/>
            <a:ext cx="820737" cy="193675"/>
          </a:xfrm>
          <a:prstGeom prst="straightConnector1">
            <a:avLst/>
          </a:prstGeom>
          <a:noFill/>
          <a:ln w="38100">
            <a:solidFill>
              <a:srgbClr val="007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8" name="AutoShape 17"/>
          <p:cNvCxnSpPr>
            <a:cxnSpLocks noChangeShapeType="1"/>
            <a:stCxn id="41" idx="7"/>
            <a:endCxn id="39" idx="3"/>
          </p:cNvCxnSpPr>
          <p:nvPr/>
        </p:nvCxnSpPr>
        <p:spPr bwMode="auto">
          <a:xfrm flipV="1">
            <a:off x="5597580" y="3124097"/>
            <a:ext cx="822325" cy="193675"/>
          </a:xfrm>
          <a:prstGeom prst="straightConnector1">
            <a:avLst/>
          </a:prstGeom>
          <a:noFill/>
          <a:ln w="38100">
            <a:solidFill>
              <a:srgbClr val="007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9" name="AutoShape 18"/>
          <p:cNvCxnSpPr>
            <a:cxnSpLocks noChangeShapeType="1"/>
            <a:stCxn id="39" idx="0"/>
            <a:endCxn id="36" idx="4"/>
          </p:cNvCxnSpPr>
          <p:nvPr/>
        </p:nvCxnSpPr>
        <p:spPr bwMode="auto">
          <a:xfrm flipV="1">
            <a:off x="6554843" y="2033485"/>
            <a:ext cx="0" cy="736600"/>
          </a:xfrm>
          <a:prstGeom prst="straightConnector1">
            <a:avLst/>
          </a:prstGeom>
          <a:noFill/>
          <a:ln w="38100">
            <a:solidFill>
              <a:srgbClr val="007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0" name="AutoShape 19"/>
          <p:cNvCxnSpPr>
            <a:cxnSpLocks noChangeShapeType="1"/>
            <a:stCxn id="36" idx="6"/>
            <a:endCxn id="37" idx="2"/>
          </p:cNvCxnSpPr>
          <p:nvPr/>
        </p:nvCxnSpPr>
        <p:spPr bwMode="auto">
          <a:xfrm>
            <a:off x="6759630" y="1828697"/>
            <a:ext cx="1501775" cy="0"/>
          </a:xfrm>
          <a:prstGeom prst="straightConnector1">
            <a:avLst/>
          </a:prstGeom>
          <a:noFill/>
          <a:ln w="38100">
            <a:solidFill>
              <a:srgbClr val="007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1" name="AutoShape 20"/>
          <p:cNvCxnSpPr>
            <a:cxnSpLocks noChangeShapeType="1"/>
            <a:stCxn id="39" idx="6"/>
            <a:endCxn id="40" idx="2"/>
          </p:cNvCxnSpPr>
          <p:nvPr/>
        </p:nvCxnSpPr>
        <p:spPr bwMode="auto">
          <a:xfrm>
            <a:off x="6759630" y="2974872"/>
            <a:ext cx="1501775" cy="0"/>
          </a:xfrm>
          <a:prstGeom prst="straightConnector1">
            <a:avLst/>
          </a:prstGeom>
          <a:noFill/>
          <a:ln w="38100">
            <a:solidFill>
              <a:srgbClr val="007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2" name="AutoShape 21"/>
          <p:cNvCxnSpPr>
            <a:cxnSpLocks noChangeShapeType="1"/>
            <a:stCxn id="41" idx="0"/>
            <a:endCxn id="35" idx="5"/>
          </p:cNvCxnSpPr>
          <p:nvPr/>
        </p:nvCxnSpPr>
        <p:spPr bwMode="auto">
          <a:xfrm rot="5400000" flipH="1">
            <a:off x="4342662" y="2142228"/>
            <a:ext cx="1284288" cy="955675"/>
          </a:xfrm>
          <a:prstGeom prst="curvedConnector3">
            <a:avLst>
              <a:gd name="adj1" fmla="val 47829"/>
            </a:avLst>
          </a:prstGeom>
          <a:noFill/>
          <a:ln w="38100">
            <a:solidFill>
              <a:srgbClr val="007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3" name="Text Box 22"/>
          <p:cNvSpPr txBox="1">
            <a:spLocks noChangeArrowheads="1"/>
          </p:cNvSpPr>
          <p:nvPr/>
        </p:nvSpPr>
        <p:spPr bwMode="auto">
          <a:xfrm>
            <a:off x="3865056" y="2217635"/>
            <a:ext cx="57579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b="1">
                <a:solidFill>
                  <a:srgbClr val="0070C0"/>
                </a:solidFill>
                <a:latin typeface="+mn-lt"/>
              </a:rPr>
              <a:t>14</a:t>
            </a:r>
          </a:p>
        </p:txBody>
      </p:sp>
      <p:sp>
        <p:nvSpPr>
          <p:cNvPr id="54" name="Text Box 23"/>
          <p:cNvSpPr txBox="1">
            <a:spLocks noChangeArrowheads="1"/>
          </p:cNvSpPr>
          <p:nvPr/>
        </p:nvSpPr>
        <p:spPr bwMode="auto">
          <a:xfrm>
            <a:off x="4961670" y="2284940"/>
            <a:ext cx="57579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b="1" dirty="0">
                <a:solidFill>
                  <a:srgbClr val="0070C0"/>
                </a:solidFill>
                <a:latin typeface="+mn-lt"/>
              </a:rPr>
              <a:t>10</a:t>
            </a:r>
          </a:p>
        </p:txBody>
      </p:sp>
      <p:sp>
        <p:nvSpPr>
          <p:cNvPr id="55" name="Text Box 24"/>
          <p:cNvSpPr txBox="1">
            <a:spLocks noChangeArrowheads="1"/>
          </p:cNvSpPr>
          <p:nvPr/>
        </p:nvSpPr>
        <p:spPr bwMode="auto">
          <a:xfrm>
            <a:off x="4702614" y="3189185"/>
            <a:ext cx="38023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b="1">
                <a:solidFill>
                  <a:srgbClr val="0070C0"/>
                </a:solidFill>
                <a:latin typeface="+mn-lt"/>
              </a:rPr>
              <a:t>3</a:t>
            </a:r>
          </a:p>
        </p:txBody>
      </p:sp>
      <p:sp>
        <p:nvSpPr>
          <p:cNvPr id="56" name="Text Box 25"/>
          <p:cNvSpPr txBox="1">
            <a:spLocks noChangeArrowheads="1"/>
          </p:cNvSpPr>
          <p:nvPr/>
        </p:nvSpPr>
        <p:spPr bwMode="auto">
          <a:xfrm>
            <a:off x="4702614" y="1222272"/>
            <a:ext cx="38023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b="1">
                <a:solidFill>
                  <a:srgbClr val="0070C0"/>
                </a:solidFill>
                <a:latin typeface="+mn-lt"/>
              </a:rPr>
              <a:t>6</a:t>
            </a:r>
          </a:p>
        </p:txBody>
      </p:sp>
      <p:sp>
        <p:nvSpPr>
          <p:cNvPr id="57" name="Text Box 26"/>
          <p:cNvSpPr txBox="1">
            <a:spLocks noChangeArrowheads="1"/>
          </p:cNvSpPr>
          <p:nvPr/>
        </p:nvSpPr>
        <p:spPr bwMode="auto">
          <a:xfrm>
            <a:off x="5899589" y="1222272"/>
            <a:ext cx="38023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b="1">
                <a:solidFill>
                  <a:srgbClr val="0070C0"/>
                </a:solidFill>
                <a:latin typeface="+mn-lt"/>
              </a:rPr>
              <a:t>4</a:t>
            </a:r>
          </a:p>
        </p:txBody>
      </p:sp>
      <p:sp>
        <p:nvSpPr>
          <p:cNvPr id="58" name="Text Box 27"/>
          <p:cNvSpPr txBox="1">
            <a:spLocks noChangeArrowheads="1"/>
          </p:cNvSpPr>
          <p:nvPr/>
        </p:nvSpPr>
        <p:spPr bwMode="auto">
          <a:xfrm>
            <a:off x="5295484" y="1782311"/>
            <a:ext cx="38023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b="1" dirty="0">
                <a:solidFill>
                  <a:srgbClr val="0070C0"/>
                </a:solidFill>
                <a:latin typeface="+mn-lt"/>
              </a:rPr>
              <a:t>5</a:t>
            </a:r>
          </a:p>
        </p:txBody>
      </p:sp>
      <p:sp>
        <p:nvSpPr>
          <p:cNvPr id="59" name="Text Box 28"/>
          <p:cNvSpPr txBox="1">
            <a:spLocks noChangeArrowheads="1"/>
          </p:cNvSpPr>
          <p:nvPr/>
        </p:nvSpPr>
        <p:spPr bwMode="auto">
          <a:xfrm>
            <a:off x="6499664" y="2250972"/>
            <a:ext cx="38023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b="1">
                <a:solidFill>
                  <a:srgbClr val="0070C0"/>
                </a:solidFill>
                <a:latin typeface="+mn-lt"/>
              </a:rPr>
              <a:t>2</a:t>
            </a:r>
          </a:p>
        </p:txBody>
      </p:sp>
      <p:sp>
        <p:nvSpPr>
          <p:cNvPr id="60" name="Text Box 29"/>
          <p:cNvSpPr txBox="1">
            <a:spLocks noChangeArrowheads="1"/>
          </p:cNvSpPr>
          <p:nvPr/>
        </p:nvSpPr>
        <p:spPr bwMode="auto">
          <a:xfrm>
            <a:off x="7318814" y="1450872"/>
            <a:ext cx="38023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b="1">
                <a:solidFill>
                  <a:srgbClr val="0070C0"/>
                </a:solidFill>
                <a:latin typeface="+mn-lt"/>
              </a:rPr>
              <a:t>9</a:t>
            </a:r>
          </a:p>
        </p:txBody>
      </p:sp>
      <p:sp>
        <p:nvSpPr>
          <p:cNvPr id="61" name="Text Box 30"/>
          <p:cNvSpPr txBox="1">
            <a:spLocks noChangeArrowheads="1"/>
          </p:cNvSpPr>
          <p:nvPr/>
        </p:nvSpPr>
        <p:spPr bwMode="auto">
          <a:xfrm>
            <a:off x="7224206" y="2585935"/>
            <a:ext cx="57579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b="1">
                <a:solidFill>
                  <a:srgbClr val="0070C0"/>
                </a:solidFill>
                <a:latin typeface="+mn-lt"/>
              </a:rPr>
              <a:t>15</a:t>
            </a:r>
          </a:p>
        </p:txBody>
      </p:sp>
      <p:sp>
        <p:nvSpPr>
          <p:cNvPr id="62" name="Text Box 31"/>
          <p:cNvSpPr txBox="1">
            <a:spLocks noChangeArrowheads="1"/>
          </p:cNvSpPr>
          <p:nvPr/>
        </p:nvSpPr>
        <p:spPr bwMode="auto">
          <a:xfrm>
            <a:off x="5839264" y="3208235"/>
            <a:ext cx="38023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b="1">
                <a:solidFill>
                  <a:srgbClr val="0070C0"/>
                </a:solidFill>
                <a:latin typeface="+mn-lt"/>
              </a:rPr>
              <a:t>8</a:t>
            </a:r>
          </a:p>
        </p:txBody>
      </p:sp>
      <p:sp>
        <p:nvSpPr>
          <p:cNvPr id="63" name="Text Box 33"/>
          <p:cNvSpPr txBox="1">
            <a:spLocks noChangeArrowheads="1"/>
          </p:cNvSpPr>
          <p:nvPr/>
        </p:nvSpPr>
        <p:spPr bwMode="auto">
          <a:xfrm>
            <a:off x="3499914" y="2818471"/>
            <a:ext cx="34817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sz="2000" b="1" dirty="0">
                <a:solidFill>
                  <a:srgbClr val="0070C0"/>
                </a:solidFill>
                <a:latin typeface="+mj-lt"/>
              </a:rPr>
              <a:t>u</a:t>
            </a:r>
          </a:p>
        </p:txBody>
      </p:sp>
      <p:cxnSp>
        <p:nvCxnSpPr>
          <p:cNvPr id="64" name="AutoShape 34"/>
          <p:cNvCxnSpPr>
            <a:cxnSpLocks noChangeShapeType="1"/>
            <a:stCxn id="63" idx="3"/>
          </p:cNvCxnSpPr>
          <p:nvPr/>
        </p:nvCxnSpPr>
        <p:spPr bwMode="auto">
          <a:xfrm flipV="1">
            <a:off x="3848086" y="3012148"/>
            <a:ext cx="329153" cy="6378"/>
          </a:xfrm>
          <a:prstGeom prst="straightConnector1">
            <a:avLst/>
          </a:prstGeom>
          <a:noFill/>
          <a:ln w="25400">
            <a:solidFill>
              <a:srgbClr val="0070C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41501797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Prim’s Algorithm – Example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6493" y="1200786"/>
            <a:ext cx="8496300" cy="4118397"/>
          </a:xfrm>
        </p:spPr>
        <p:txBody>
          <a:bodyPr/>
          <a:lstStyle/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400" dirty="0">
                <a:solidFill>
                  <a:srgbClr val="0070C0"/>
                </a:solidFill>
                <a:latin typeface="Consolas" panose="020B0609020204030204" pitchFamily="49" charset="0"/>
              </a:rPr>
              <a:t>MST-Prim</a:t>
            </a:r>
            <a:r>
              <a:rPr lang="en-US" altLang="en-US" sz="2400" dirty="0">
                <a:latin typeface="Consolas" panose="020B0609020204030204" pitchFamily="49" charset="0"/>
              </a:rPr>
              <a:t>(G, w, r)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400" dirty="0">
                <a:latin typeface="Consolas" panose="020B0609020204030204" pitchFamily="49" charset="0"/>
              </a:rPr>
              <a:t>    Q = V[G];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400" dirty="0">
                <a:latin typeface="Consolas" panose="020B0609020204030204" pitchFamily="49" charset="0"/>
              </a:rPr>
              <a:t>    </a:t>
            </a:r>
            <a:r>
              <a:rPr lang="en-US" altLang="en-US" sz="2400" dirty="0">
                <a:solidFill>
                  <a:srgbClr val="0070C0"/>
                </a:solidFill>
                <a:latin typeface="Consolas" panose="020B0609020204030204" pitchFamily="49" charset="0"/>
              </a:rPr>
              <a:t>for</a:t>
            </a:r>
            <a:r>
              <a:rPr lang="en-US" altLang="en-US" sz="2400" dirty="0">
                <a:latin typeface="Consolas" panose="020B0609020204030204" pitchFamily="49" charset="0"/>
              </a:rPr>
              <a:t> </a:t>
            </a:r>
            <a:r>
              <a:rPr lang="en-US" altLang="en-US" sz="2400" dirty="0">
                <a:solidFill>
                  <a:srgbClr val="0070C0"/>
                </a:solidFill>
                <a:latin typeface="Consolas" panose="020B0609020204030204" pitchFamily="49" charset="0"/>
              </a:rPr>
              <a:t>each</a:t>
            </a:r>
            <a:r>
              <a:rPr lang="en-US" altLang="en-US" sz="2400" dirty="0">
                <a:latin typeface="Consolas" panose="020B0609020204030204" pitchFamily="49" charset="0"/>
              </a:rPr>
              <a:t> </a:t>
            </a:r>
            <a:r>
              <a:rPr lang="en-US" altLang="en-US" sz="2400" i="1" dirty="0">
                <a:latin typeface="Consolas" panose="020B0609020204030204" pitchFamily="49" charset="0"/>
              </a:rPr>
              <a:t>u</a:t>
            </a:r>
            <a:r>
              <a:rPr lang="en-US" altLang="en-US" sz="2400" dirty="0">
                <a:latin typeface="Consolas" panose="020B0609020204030204" pitchFamily="49" charset="0"/>
              </a:rPr>
              <a:t> </a:t>
            </a:r>
            <a:r>
              <a:rPr lang="en-US" altLang="en-US" sz="2400" dirty="0">
                <a:latin typeface="Consolas" panose="020B0609020204030204" pitchFamily="49" charset="0"/>
                <a:sym typeface="Symbol" panose="05050102010706020507" pitchFamily="18" charset="2"/>
              </a:rPr>
              <a:t> Q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400" dirty="0">
                <a:latin typeface="Consolas" panose="020B0609020204030204" pitchFamily="49" charset="0"/>
                <a:sym typeface="Symbol" panose="05050102010706020507" pitchFamily="18" charset="2"/>
              </a:rPr>
              <a:t>        key[u] = ;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400" dirty="0">
                <a:latin typeface="Consolas" panose="020B0609020204030204" pitchFamily="49" charset="0"/>
                <a:sym typeface="Symbol" panose="05050102010706020507" pitchFamily="18" charset="2"/>
              </a:rPr>
              <a:t>    key[r] = 0;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400" dirty="0">
                <a:latin typeface="Consolas" panose="020B0609020204030204" pitchFamily="49" charset="0"/>
                <a:sym typeface="Symbol" panose="05050102010706020507" pitchFamily="18" charset="2"/>
              </a:rPr>
              <a:t>    p[r] = NULL;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400" dirty="0">
                <a:latin typeface="Consolas" panose="020B0609020204030204" pitchFamily="49" charset="0"/>
                <a:sym typeface="Symbol" panose="05050102010706020507" pitchFamily="18" charset="2"/>
              </a:rPr>
              <a:t>    </a:t>
            </a:r>
            <a:r>
              <a:rPr lang="en-US" altLang="en-US" sz="2400" dirty="0">
                <a:solidFill>
                  <a:srgbClr val="0070C0"/>
                </a:solidFill>
                <a:latin typeface="Consolas" panose="020B0609020204030204" pitchFamily="49" charset="0"/>
                <a:sym typeface="Symbol" panose="05050102010706020507" pitchFamily="18" charset="2"/>
              </a:rPr>
              <a:t>while</a:t>
            </a:r>
            <a:r>
              <a:rPr lang="en-US" altLang="en-US" sz="2400" dirty="0">
                <a:latin typeface="Consolas" panose="020B0609020204030204" pitchFamily="49" charset="0"/>
                <a:sym typeface="Symbol" panose="05050102010706020507" pitchFamily="18" charset="2"/>
              </a:rPr>
              <a:t> (Q not empty)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400" dirty="0">
                <a:latin typeface="Consolas" panose="020B0609020204030204" pitchFamily="49" charset="0"/>
                <a:sym typeface="Symbol" panose="05050102010706020507" pitchFamily="18" charset="2"/>
              </a:rPr>
              <a:t>        u = </a:t>
            </a:r>
            <a:r>
              <a:rPr lang="en-US" altLang="en-US" sz="2400" dirty="0" err="1">
                <a:latin typeface="Consolas" panose="020B0609020204030204" pitchFamily="49" charset="0"/>
                <a:sym typeface="Symbol" panose="05050102010706020507" pitchFamily="18" charset="2"/>
              </a:rPr>
              <a:t>ExtractMin</a:t>
            </a:r>
            <a:r>
              <a:rPr lang="en-US" altLang="en-US" sz="2400" dirty="0">
                <a:latin typeface="Consolas" panose="020B0609020204030204" pitchFamily="49" charset="0"/>
                <a:sym typeface="Symbol" panose="05050102010706020507" pitchFamily="18" charset="2"/>
              </a:rPr>
              <a:t>(Q);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400" dirty="0">
                <a:latin typeface="Consolas" panose="020B0609020204030204" pitchFamily="49" charset="0"/>
                <a:sym typeface="Symbol" panose="05050102010706020507" pitchFamily="18" charset="2"/>
              </a:rPr>
              <a:t>        </a:t>
            </a:r>
            <a:r>
              <a:rPr lang="en-US" altLang="en-US" sz="2400" dirty="0">
                <a:solidFill>
                  <a:srgbClr val="0070C0"/>
                </a:solidFill>
                <a:latin typeface="Consolas" panose="020B0609020204030204" pitchFamily="49" charset="0"/>
                <a:sym typeface="Symbol" panose="05050102010706020507" pitchFamily="18" charset="2"/>
              </a:rPr>
              <a:t>for</a:t>
            </a:r>
            <a:r>
              <a:rPr lang="en-US" altLang="en-US" sz="2400" dirty="0">
                <a:latin typeface="Consolas" panose="020B0609020204030204" pitchFamily="49" charset="0"/>
                <a:sym typeface="Symbol" panose="05050102010706020507" pitchFamily="18" charset="2"/>
              </a:rPr>
              <a:t> </a:t>
            </a:r>
            <a:r>
              <a:rPr lang="en-US" altLang="en-US" sz="2400" dirty="0">
                <a:solidFill>
                  <a:srgbClr val="0070C0"/>
                </a:solidFill>
                <a:latin typeface="Consolas" panose="020B0609020204030204" pitchFamily="49" charset="0"/>
                <a:sym typeface="Symbol" panose="05050102010706020507" pitchFamily="18" charset="2"/>
              </a:rPr>
              <a:t>each</a:t>
            </a:r>
            <a:r>
              <a:rPr lang="en-US" altLang="en-US" sz="2400" dirty="0">
                <a:latin typeface="Consolas" panose="020B0609020204030204" pitchFamily="49" charset="0"/>
                <a:sym typeface="Symbol" panose="05050102010706020507" pitchFamily="18" charset="2"/>
              </a:rPr>
              <a:t> </a:t>
            </a:r>
            <a:r>
              <a:rPr lang="en-US" altLang="en-US" sz="2400" i="1" dirty="0">
                <a:latin typeface="Consolas" panose="020B0609020204030204" pitchFamily="49" charset="0"/>
                <a:sym typeface="Symbol" panose="05050102010706020507" pitchFamily="18" charset="2"/>
              </a:rPr>
              <a:t>v</a:t>
            </a:r>
            <a:r>
              <a:rPr lang="en-US" altLang="en-US" sz="2400" dirty="0">
                <a:latin typeface="Consolas" panose="020B0609020204030204" pitchFamily="49" charset="0"/>
              </a:rPr>
              <a:t> </a:t>
            </a:r>
            <a:r>
              <a:rPr lang="en-US" altLang="en-US" sz="2400" dirty="0">
                <a:latin typeface="Consolas" panose="020B0609020204030204" pitchFamily="49" charset="0"/>
                <a:sym typeface="Symbol" panose="05050102010706020507" pitchFamily="18" charset="2"/>
              </a:rPr>
              <a:t> </a:t>
            </a:r>
            <a:r>
              <a:rPr lang="en-US" altLang="en-US" sz="2400" dirty="0" err="1">
                <a:latin typeface="Consolas" panose="020B0609020204030204" pitchFamily="49" charset="0"/>
                <a:sym typeface="Symbol" panose="05050102010706020507" pitchFamily="18" charset="2"/>
              </a:rPr>
              <a:t>Adj</a:t>
            </a:r>
            <a:r>
              <a:rPr lang="en-US" altLang="en-US" sz="2400" dirty="0">
                <a:latin typeface="Consolas" panose="020B0609020204030204" pitchFamily="49" charset="0"/>
                <a:sym typeface="Symbol" panose="05050102010706020507" pitchFamily="18" charset="2"/>
              </a:rPr>
              <a:t>[</a:t>
            </a:r>
            <a:r>
              <a:rPr lang="en-US" altLang="en-US" sz="2400" i="1" dirty="0">
                <a:latin typeface="Consolas" panose="020B0609020204030204" pitchFamily="49" charset="0"/>
                <a:sym typeface="Symbol" panose="05050102010706020507" pitchFamily="18" charset="2"/>
              </a:rPr>
              <a:t>u</a:t>
            </a:r>
            <a:r>
              <a:rPr lang="en-US" altLang="en-US" sz="2400" dirty="0">
                <a:latin typeface="Consolas" panose="020B0609020204030204" pitchFamily="49" charset="0"/>
                <a:sym typeface="Symbol" panose="05050102010706020507" pitchFamily="18" charset="2"/>
              </a:rPr>
              <a:t>]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400" dirty="0">
                <a:latin typeface="Consolas" panose="020B0609020204030204" pitchFamily="49" charset="0"/>
                <a:sym typeface="Symbol" panose="05050102010706020507" pitchFamily="18" charset="2"/>
              </a:rPr>
              <a:t>            </a:t>
            </a:r>
            <a:r>
              <a:rPr lang="en-US" altLang="en-US" sz="2400" dirty="0">
                <a:solidFill>
                  <a:srgbClr val="0070C0"/>
                </a:solidFill>
                <a:latin typeface="Consolas" panose="020B0609020204030204" pitchFamily="49" charset="0"/>
                <a:sym typeface="Symbol" panose="05050102010706020507" pitchFamily="18" charset="2"/>
              </a:rPr>
              <a:t>if</a:t>
            </a:r>
            <a:r>
              <a:rPr lang="en-US" altLang="en-US" sz="2400" dirty="0">
                <a:latin typeface="Consolas" panose="020B0609020204030204" pitchFamily="49" charset="0"/>
                <a:sym typeface="Symbol" panose="05050102010706020507" pitchFamily="18" charset="2"/>
              </a:rPr>
              <a:t> (v</a:t>
            </a:r>
            <a:r>
              <a:rPr lang="en-US" altLang="en-US" sz="2400" dirty="0">
                <a:latin typeface="Consolas" panose="020B0609020204030204" pitchFamily="49" charset="0"/>
              </a:rPr>
              <a:t> </a:t>
            </a:r>
            <a:r>
              <a:rPr lang="en-US" altLang="en-US" sz="2400" dirty="0">
                <a:latin typeface="Consolas" panose="020B0609020204030204" pitchFamily="49" charset="0"/>
                <a:sym typeface="Symbol" panose="05050102010706020507" pitchFamily="18" charset="2"/>
              </a:rPr>
              <a:t> Q and w(</a:t>
            </a:r>
            <a:r>
              <a:rPr lang="en-US" altLang="en-US" sz="2400" i="1" dirty="0" err="1">
                <a:latin typeface="Consolas" panose="020B0609020204030204" pitchFamily="49" charset="0"/>
                <a:sym typeface="Symbol" panose="05050102010706020507" pitchFamily="18" charset="2"/>
              </a:rPr>
              <a:t>u,v</a:t>
            </a:r>
            <a:r>
              <a:rPr lang="en-US" altLang="en-US" sz="2400" dirty="0">
                <a:latin typeface="Consolas" panose="020B0609020204030204" pitchFamily="49" charset="0"/>
                <a:sym typeface="Symbol" panose="05050102010706020507" pitchFamily="18" charset="2"/>
              </a:rPr>
              <a:t>) &lt; key[</a:t>
            </a:r>
            <a:r>
              <a:rPr lang="en-US" altLang="en-US" sz="2400" i="1" dirty="0">
                <a:latin typeface="Consolas" panose="020B0609020204030204" pitchFamily="49" charset="0"/>
                <a:sym typeface="Symbol" panose="05050102010706020507" pitchFamily="18" charset="2"/>
              </a:rPr>
              <a:t>v</a:t>
            </a:r>
            <a:r>
              <a:rPr lang="en-US" altLang="en-US" sz="2400" dirty="0">
                <a:latin typeface="Consolas" panose="020B0609020204030204" pitchFamily="49" charset="0"/>
                <a:sym typeface="Symbol" panose="05050102010706020507" pitchFamily="18" charset="2"/>
              </a:rPr>
              <a:t>])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400" dirty="0">
                <a:latin typeface="Consolas" panose="020B0609020204030204" pitchFamily="49" charset="0"/>
                <a:sym typeface="Symbol" panose="05050102010706020507" pitchFamily="18" charset="2"/>
              </a:rPr>
              <a:t>                p[v] = u;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400" dirty="0">
                <a:latin typeface="Consolas" panose="020B0609020204030204" pitchFamily="49" charset="0"/>
                <a:sym typeface="Symbol" panose="05050102010706020507" pitchFamily="18" charset="2"/>
              </a:rPr>
              <a:t>                key[v] = w(</a:t>
            </a:r>
            <a:r>
              <a:rPr lang="en-US" altLang="en-US" sz="2400" dirty="0" err="1">
                <a:latin typeface="Consolas" panose="020B0609020204030204" pitchFamily="49" charset="0"/>
                <a:sym typeface="Symbol" panose="05050102010706020507" pitchFamily="18" charset="2"/>
              </a:rPr>
              <a:t>u,v</a:t>
            </a:r>
            <a:r>
              <a:rPr lang="en-US" altLang="en-US" sz="2400" dirty="0">
                <a:latin typeface="Consolas" panose="020B0609020204030204" pitchFamily="49" charset="0"/>
                <a:sym typeface="Symbol" panose="05050102010706020507" pitchFamily="18" charset="2"/>
              </a:rPr>
              <a:t>);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dirty="0"/>
              <a:t>25-MST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C8D6E8-E2D4-466A-B54E-56FCD6F950CE}" type="slidenum">
              <a:rPr lang="en-GB" smtClean="0"/>
              <a:pPr/>
              <a:t>27</a:t>
            </a:fld>
            <a:endParaRPr lang="en-GB"/>
          </a:p>
        </p:txBody>
      </p:sp>
      <p:sp>
        <p:nvSpPr>
          <p:cNvPr id="34" name="Text Box 32"/>
          <p:cNvSpPr txBox="1">
            <a:spLocks noChangeArrowheads="1"/>
          </p:cNvSpPr>
          <p:nvPr/>
        </p:nvSpPr>
        <p:spPr bwMode="auto">
          <a:xfrm>
            <a:off x="4751788" y="3767104"/>
            <a:ext cx="3892955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sz="2000" b="1" dirty="0">
                <a:latin typeface="+mj-lt"/>
              </a:rPr>
              <a:t>Black arrows indicate parent pointers</a:t>
            </a:r>
          </a:p>
        </p:txBody>
      </p:sp>
      <p:sp>
        <p:nvSpPr>
          <p:cNvPr id="35" name="Oval 4"/>
          <p:cNvSpPr>
            <a:spLocks noChangeArrowheads="1"/>
          </p:cNvSpPr>
          <p:nvPr/>
        </p:nvSpPr>
        <p:spPr bwMode="auto">
          <a:xfrm>
            <a:off x="4179943" y="1638197"/>
            <a:ext cx="382587" cy="381000"/>
          </a:xfrm>
          <a:prstGeom prst="ellipse">
            <a:avLst/>
          </a:prstGeom>
          <a:noFill/>
          <a:ln w="38100">
            <a:solidFill>
              <a:srgbClr val="007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sz="2000" b="1">
                <a:solidFill>
                  <a:srgbClr val="0070C0"/>
                </a:solidFill>
                <a:latin typeface="+mn-lt"/>
                <a:sym typeface="Symbol" panose="05050102010706020507" pitchFamily="18" charset="2"/>
              </a:rPr>
              <a:t></a:t>
            </a:r>
          </a:p>
        </p:txBody>
      </p:sp>
      <p:sp>
        <p:nvSpPr>
          <p:cNvPr id="36" name="Oval 5"/>
          <p:cNvSpPr>
            <a:spLocks noChangeArrowheads="1"/>
          </p:cNvSpPr>
          <p:nvPr/>
        </p:nvSpPr>
        <p:spPr bwMode="auto">
          <a:xfrm>
            <a:off x="6364343" y="1638197"/>
            <a:ext cx="381000" cy="381000"/>
          </a:xfrm>
          <a:prstGeom prst="ellipse">
            <a:avLst/>
          </a:prstGeom>
          <a:noFill/>
          <a:ln w="38100">
            <a:solidFill>
              <a:srgbClr val="007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sz="2000" b="1">
                <a:solidFill>
                  <a:srgbClr val="0070C0"/>
                </a:solidFill>
                <a:latin typeface="+mn-lt"/>
                <a:sym typeface="Symbol" panose="05050102010706020507" pitchFamily="18" charset="2"/>
              </a:rPr>
              <a:t></a:t>
            </a:r>
          </a:p>
        </p:txBody>
      </p:sp>
      <p:sp>
        <p:nvSpPr>
          <p:cNvPr id="37" name="Oval 6"/>
          <p:cNvSpPr>
            <a:spLocks noChangeArrowheads="1"/>
          </p:cNvSpPr>
          <p:nvPr/>
        </p:nvSpPr>
        <p:spPr bwMode="auto">
          <a:xfrm>
            <a:off x="8274105" y="1638197"/>
            <a:ext cx="382588" cy="381000"/>
          </a:xfrm>
          <a:prstGeom prst="ellipse">
            <a:avLst/>
          </a:prstGeom>
          <a:noFill/>
          <a:ln w="38100">
            <a:solidFill>
              <a:srgbClr val="007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sz="2000" b="1">
                <a:solidFill>
                  <a:srgbClr val="0070C0"/>
                </a:solidFill>
                <a:latin typeface="+mn-lt"/>
                <a:sym typeface="Symbol" panose="05050102010706020507" pitchFamily="18" charset="2"/>
              </a:rPr>
              <a:t></a:t>
            </a:r>
          </a:p>
        </p:txBody>
      </p:sp>
      <p:sp>
        <p:nvSpPr>
          <p:cNvPr id="38" name="Oval 7"/>
          <p:cNvSpPr>
            <a:spLocks noChangeArrowheads="1"/>
          </p:cNvSpPr>
          <p:nvPr/>
        </p:nvSpPr>
        <p:spPr bwMode="auto">
          <a:xfrm>
            <a:off x="4179943" y="2784372"/>
            <a:ext cx="382587" cy="381000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sz="2000" b="1" dirty="0">
                <a:latin typeface="+mn-lt"/>
                <a:sym typeface="Symbol" panose="05050102010706020507" pitchFamily="18" charset="2"/>
              </a:rPr>
              <a:t>0</a:t>
            </a:r>
          </a:p>
        </p:txBody>
      </p:sp>
      <p:sp>
        <p:nvSpPr>
          <p:cNvPr id="39" name="Oval 8"/>
          <p:cNvSpPr>
            <a:spLocks noChangeArrowheads="1"/>
          </p:cNvSpPr>
          <p:nvPr/>
        </p:nvSpPr>
        <p:spPr bwMode="auto">
          <a:xfrm>
            <a:off x="6364343" y="2784372"/>
            <a:ext cx="381000" cy="381000"/>
          </a:xfrm>
          <a:prstGeom prst="ellipse">
            <a:avLst/>
          </a:prstGeom>
          <a:noFill/>
          <a:ln w="38100">
            <a:solidFill>
              <a:srgbClr val="007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sz="2000" b="1">
                <a:solidFill>
                  <a:srgbClr val="0070C0"/>
                </a:solidFill>
                <a:latin typeface="+mn-lt"/>
                <a:sym typeface="Symbol" panose="05050102010706020507" pitchFamily="18" charset="2"/>
              </a:rPr>
              <a:t></a:t>
            </a:r>
          </a:p>
        </p:txBody>
      </p:sp>
      <p:sp>
        <p:nvSpPr>
          <p:cNvPr id="40" name="Oval 9"/>
          <p:cNvSpPr>
            <a:spLocks noChangeArrowheads="1"/>
          </p:cNvSpPr>
          <p:nvPr/>
        </p:nvSpPr>
        <p:spPr bwMode="auto">
          <a:xfrm>
            <a:off x="8274105" y="2784372"/>
            <a:ext cx="382588" cy="381000"/>
          </a:xfrm>
          <a:prstGeom prst="ellipse">
            <a:avLst/>
          </a:prstGeom>
          <a:noFill/>
          <a:ln w="38100">
            <a:solidFill>
              <a:srgbClr val="007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sz="2000" b="1">
                <a:solidFill>
                  <a:srgbClr val="0070C0"/>
                </a:solidFill>
                <a:latin typeface="+mn-lt"/>
                <a:sym typeface="Symbol" panose="05050102010706020507" pitchFamily="18" charset="2"/>
              </a:rPr>
              <a:t></a:t>
            </a:r>
          </a:p>
        </p:txBody>
      </p:sp>
      <p:sp>
        <p:nvSpPr>
          <p:cNvPr id="41" name="Oval 10"/>
          <p:cNvSpPr>
            <a:spLocks noChangeArrowheads="1"/>
          </p:cNvSpPr>
          <p:nvPr/>
        </p:nvSpPr>
        <p:spPr bwMode="auto">
          <a:xfrm>
            <a:off x="5272143" y="3274910"/>
            <a:ext cx="382587" cy="382587"/>
          </a:xfrm>
          <a:prstGeom prst="ellipse">
            <a:avLst/>
          </a:prstGeom>
          <a:noFill/>
          <a:ln w="38100">
            <a:solidFill>
              <a:srgbClr val="007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sz="2000" b="1" dirty="0">
                <a:latin typeface="+mn-lt"/>
                <a:sym typeface="Symbol" panose="05050102010706020507" pitchFamily="18" charset="2"/>
              </a:rPr>
              <a:t>3</a:t>
            </a:r>
          </a:p>
        </p:txBody>
      </p:sp>
      <p:sp>
        <p:nvSpPr>
          <p:cNvPr id="42" name="Oval 11"/>
          <p:cNvSpPr>
            <a:spLocks noChangeArrowheads="1"/>
          </p:cNvSpPr>
          <p:nvPr/>
        </p:nvSpPr>
        <p:spPr bwMode="auto">
          <a:xfrm>
            <a:off x="5272143" y="1146072"/>
            <a:ext cx="382587" cy="382588"/>
          </a:xfrm>
          <a:prstGeom prst="ellipse">
            <a:avLst/>
          </a:prstGeom>
          <a:noFill/>
          <a:ln w="38100">
            <a:solidFill>
              <a:srgbClr val="007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sz="2000" b="1">
                <a:solidFill>
                  <a:srgbClr val="0070C0"/>
                </a:solidFill>
                <a:latin typeface="+mn-lt"/>
                <a:sym typeface="Symbol" panose="05050102010706020507" pitchFamily="18" charset="2"/>
              </a:rPr>
              <a:t></a:t>
            </a:r>
          </a:p>
        </p:txBody>
      </p:sp>
      <p:cxnSp>
        <p:nvCxnSpPr>
          <p:cNvPr id="43" name="AutoShape 12"/>
          <p:cNvCxnSpPr>
            <a:cxnSpLocks noChangeShapeType="1"/>
            <a:stCxn id="42" idx="5"/>
            <a:endCxn id="36" idx="1"/>
          </p:cNvCxnSpPr>
          <p:nvPr/>
        </p:nvCxnSpPr>
        <p:spPr bwMode="auto">
          <a:xfrm>
            <a:off x="5597580" y="1485797"/>
            <a:ext cx="822325" cy="193675"/>
          </a:xfrm>
          <a:prstGeom prst="straightConnector1">
            <a:avLst/>
          </a:prstGeom>
          <a:noFill/>
          <a:ln w="38100">
            <a:solidFill>
              <a:srgbClr val="007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4" name="AutoShape 13"/>
          <p:cNvCxnSpPr>
            <a:cxnSpLocks noChangeShapeType="1"/>
            <a:stCxn id="42" idx="3"/>
            <a:endCxn id="35" idx="7"/>
          </p:cNvCxnSpPr>
          <p:nvPr/>
        </p:nvCxnSpPr>
        <p:spPr bwMode="auto">
          <a:xfrm flipH="1">
            <a:off x="4506968" y="1485797"/>
            <a:ext cx="820737" cy="193675"/>
          </a:xfrm>
          <a:prstGeom prst="straightConnector1">
            <a:avLst/>
          </a:prstGeom>
          <a:noFill/>
          <a:ln w="38100">
            <a:solidFill>
              <a:srgbClr val="007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5" name="AutoShape 14"/>
          <p:cNvCxnSpPr>
            <a:cxnSpLocks noChangeShapeType="1"/>
            <a:stCxn id="35" idx="6"/>
            <a:endCxn id="36" idx="2"/>
          </p:cNvCxnSpPr>
          <p:nvPr/>
        </p:nvCxnSpPr>
        <p:spPr bwMode="auto">
          <a:xfrm>
            <a:off x="4575230" y="1828697"/>
            <a:ext cx="1774825" cy="0"/>
          </a:xfrm>
          <a:prstGeom prst="straightConnector1">
            <a:avLst/>
          </a:prstGeom>
          <a:noFill/>
          <a:ln w="38100">
            <a:solidFill>
              <a:srgbClr val="007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6" name="AutoShape 15"/>
          <p:cNvCxnSpPr>
            <a:cxnSpLocks noChangeShapeType="1"/>
            <a:stCxn id="38" idx="0"/>
            <a:endCxn id="35" idx="4"/>
          </p:cNvCxnSpPr>
          <p:nvPr/>
        </p:nvCxnSpPr>
        <p:spPr bwMode="auto">
          <a:xfrm flipV="1">
            <a:off x="4370443" y="2033485"/>
            <a:ext cx="0" cy="736600"/>
          </a:xfrm>
          <a:prstGeom prst="straightConnector1">
            <a:avLst/>
          </a:prstGeom>
          <a:noFill/>
          <a:ln w="38100">
            <a:solidFill>
              <a:srgbClr val="007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7" name="AutoShape 16"/>
          <p:cNvCxnSpPr>
            <a:cxnSpLocks noChangeShapeType="1"/>
            <a:stCxn id="38" idx="5"/>
            <a:endCxn id="41" idx="1"/>
          </p:cNvCxnSpPr>
          <p:nvPr/>
        </p:nvCxnSpPr>
        <p:spPr bwMode="auto">
          <a:xfrm>
            <a:off x="4506968" y="3124097"/>
            <a:ext cx="820737" cy="193675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 type="triangle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8" name="AutoShape 17"/>
          <p:cNvCxnSpPr>
            <a:cxnSpLocks noChangeShapeType="1"/>
            <a:stCxn id="41" idx="7"/>
            <a:endCxn id="39" idx="3"/>
          </p:cNvCxnSpPr>
          <p:nvPr/>
        </p:nvCxnSpPr>
        <p:spPr bwMode="auto">
          <a:xfrm flipV="1">
            <a:off x="5597580" y="3124097"/>
            <a:ext cx="822325" cy="193675"/>
          </a:xfrm>
          <a:prstGeom prst="straightConnector1">
            <a:avLst/>
          </a:prstGeom>
          <a:noFill/>
          <a:ln w="38100">
            <a:solidFill>
              <a:srgbClr val="007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9" name="AutoShape 18"/>
          <p:cNvCxnSpPr>
            <a:cxnSpLocks noChangeShapeType="1"/>
            <a:stCxn id="39" idx="0"/>
            <a:endCxn id="36" idx="4"/>
          </p:cNvCxnSpPr>
          <p:nvPr/>
        </p:nvCxnSpPr>
        <p:spPr bwMode="auto">
          <a:xfrm flipV="1">
            <a:off x="6554843" y="2033485"/>
            <a:ext cx="0" cy="736600"/>
          </a:xfrm>
          <a:prstGeom prst="straightConnector1">
            <a:avLst/>
          </a:prstGeom>
          <a:noFill/>
          <a:ln w="38100">
            <a:solidFill>
              <a:srgbClr val="007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0" name="AutoShape 19"/>
          <p:cNvCxnSpPr>
            <a:cxnSpLocks noChangeShapeType="1"/>
            <a:stCxn id="36" idx="6"/>
            <a:endCxn id="37" idx="2"/>
          </p:cNvCxnSpPr>
          <p:nvPr/>
        </p:nvCxnSpPr>
        <p:spPr bwMode="auto">
          <a:xfrm>
            <a:off x="6759630" y="1828697"/>
            <a:ext cx="1501775" cy="0"/>
          </a:xfrm>
          <a:prstGeom prst="straightConnector1">
            <a:avLst/>
          </a:prstGeom>
          <a:noFill/>
          <a:ln w="38100">
            <a:solidFill>
              <a:srgbClr val="007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1" name="AutoShape 20"/>
          <p:cNvCxnSpPr>
            <a:cxnSpLocks noChangeShapeType="1"/>
            <a:stCxn id="39" idx="6"/>
            <a:endCxn id="40" idx="2"/>
          </p:cNvCxnSpPr>
          <p:nvPr/>
        </p:nvCxnSpPr>
        <p:spPr bwMode="auto">
          <a:xfrm>
            <a:off x="6759630" y="2974872"/>
            <a:ext cx="1501775" cy="0"/>
          </a:xfrm>
          <a:prstGeom prst="straightConnector1">
            <a:avLst/>
          </a:prstGeom>
          <a:noFill/>
          <a:ln w="38100">
            <a:solidFill>
              <a:srgbClr val="007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2" name="AutoShape 21"/>
          <p:cNvCxnSpPr>
            <a:cxnSpLocks noChangeShapeType="1"/>
            <a:stCxn id="41" idx="0"/>
            <a:endCxn id="35" idx="5"/>
          </p:cNvCxnSpPr>
          <p:nvPr/>
        </p:nvCxnSpPr>
        <p:spPr bwMode="auto">
          <a:xfrm rot="5400000" flipH="1">
            <a:off x="4342662" y="2142228"/>
            <a:ext cx="1284288" cy="955675"/>
          </a:xfrm>
          <a:prstGeom prst="curvedConnector3">
            <a:avLst>
              <a:gd name="adj1" fmla="val 47829"/>
            </a:avLst>
          </a:prstGeom>
          <a:noFill/>
          <a:ln w="38100">
            <a:solidFill>
              <a:srgbClr val="007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3" name="Text Box 22"/>
          <p:cNvSpPr txBox="1">
            <a:spLocks noChangeArrowheads="1"/>
          </p:cNvSpPr>
          <p:nvPr/>
        </p:nvSpPr>
        <p:spPr bwMode="auto">
          <a:xfrm>
            <a:off x="3865056" y="2217635"/>
            <a:ext cx="57579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b="1">
                <a:solidFill>
                  <a:srgbClr val="0070C0"/>
                </a:solidFill>
                <a:latin typeface="+mn-lt"/>
              </a:rPr>
              <a:t>14</a:t>
            </a:r>
          </a:p>
        </p:txBody>
      </p:sp>
      <p:sp>
        <p:nvSpPr>
          <p:cNvPr id="54" name="Text Box 23"/>
          <p:cNvSpPr txBox="1">
            <a:spLocks noChangeArrowheads="1"/>
          </p:cNvSpPr>
          <p:nvPr/>
        </p:nvSpPr>
        <p:spPr bwMode="auto">
          <a:xfrm>
            <a:off x="4961670" y="2284940"/>
            <a:ext cx="57579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b="1" dirty="0">
                <a:solidFill>
                  <a:srgbClr val="0070C0"/>
                </a:solidFill>
                <a:latin typeface="+mn-lt"/>
              </a:rPr>
              <a:t>10</a:t>
            </a:r>
          </a:p>
        </p:txBody>
      </p:sp>
      <p:sp>
        <p:nvSpPr>
          <p:cNvPr id="55" name="Text Box 24"/>
          <p:cNvSpPr txBox="1">
            <a:spLocks noChangeArrowheads="1"/>
          </p:cNvSpPr>
          <p:nvPr/>
        </p:nvSpPr>
        <p:spPr bwMode="auto">
          <a:xfrm>
            <a:off x="4702614" y="3189185"/>
            <a:ext cx="38023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b="1">
                <a:solidFill>
                  <a:srgbClr val="0070C0"/>
                </a:solidFill>
                <a:latin typeface="+mn-lt"/>
              </a:rPr>
              <a:t>3</a:t>
            </a:r>
          </a:p>
        </p:txBody>
      </p:sp>
      <p:sp>
        <p:nvSpPr>
          <p:cNvPr id="56" name="Text Box 25"/>
          <p:cNvSpPr txBox="1">
            <a:spLocks noChangeArrowheads="1"/>
          </p:cNvSpPr>
          <p:nvPr/>
        </p:nvSpPr>
        <p:spPr bwMode="auto">
          <a:xfrm>
            <a:off x="4702614" y="1222272"/>
            <a:ext cx="38023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b="1">
                <a:solidFill>
                  <a:srgbClr val="0070C0"/>
                </a:solidFill>
                <a:latin typeface="+mn-lt"/>
              </a:rPr>
              <a:t>6</a:t>
            </a:r>
          </a:p>
        </p:txBody>
      </p:sp>
      <p:sp>
        <p:nvSpPr>
          <p:cNvPr id="57" name="Text Box 26"/>
          <p:cNvSpPr txBox="1">
            <a:spLocks noChangeArrowheads="1"/>
          </p:cNvSpPr>
          <p:nvPr/>
        </p:nvSpPr>
        <p:spPr bwMode="auto">
          <a:xfrm>
            <a:off x="5899589" y="1222272"/>
            <a:ext cx="38023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b="1">
                <a:solidFill>
                  <a:srgbClr val="0070C0"/>
                </a:solidFill>
                <a:latin typeface="+mn-lt"/>
              </a:rPr>
              <a:t>4</a:t>
            </a:r>
          </a:p>
        </p:txBody>
      </p:sp>
      <p:sp>
        <p:nvSpPr>
          <p:cNvPr id="58" name="Text Box 27"/>
          <p:cNvSpPr txBox="1">
            <a:spLocks noChangeArrowheads="1"/>
          </p:cNvSpPr>
          <p:nvPr/>
        </p:nvSpPr>
        <p:spPr bwMode="auto">
          <a:xfrm>
            <a:off x="5295484" y="1782311"/>
            <a:ext cx="38023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b="1" dirty="0">
                <a:solidFill>
                  <a:srgbClr val="0070C0"/>
                </a:solidFill>
                <a:latin typeface="+mn-lt"/>
              </a:rPr>
              <a:t>5</a:t>
            </a:r>
          </a:p>
        </p:txBody>
      </p:sp>
      <p:sp>
        <p:nvSpPr>
          <p:cNvPr id="59" name="Text Box 28"/>
          <p:cNvSpPr txBox="1">
            <a:spLocks noChangeArrowheads="1"/>
          </p:cNvSpPr>
          <p:nvPr/>
        </p:nvSpPr>
        <p:spPr bwMode="auto">
          <a:xfrm>
            <a:off x="6499664" y="2250972"/>
            <a:ext cx="38023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b="1">
                <a:solidFill>
                  <a:srgbClr val="0070C0"/>
                </a:solidFill>
                <a:latin typeface="+mn-lt"/>
              </a:rPr>
              <a:t>2</a:t>
            </a:r>
          </a:p>
        </p:txBody>
      </p:sp>
      <p:sp>
        <p:nvSpPr>
          <p:cNvPr id="60" name="Text Box 29"/>
          <p:cNvSpPr txBox="1">
            <a:spLocks noChangeArrowheads="1"/>
          </p:cNvSpPr>
          <p:nvPr/>
        </p:nvSpPr>
        <p:spPr bwMode="auto">
          <a:xfrm>
            <a:off x="7318814" y="1450872"/>
            <a:ext cx="38023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b="1">
                <a:solidFill>
                  <a:srgbClr val="0070C0"/>
                </a:solidFill>
                <a:latin typeface="+mn-lt"/>
              </a:rPr>
              <a:t>9</a:t>
            </a:r>
          </a:p>
        </p:txBody>
      </p:sp>
      <p:sp>
        <p:nvSpPr>
          <p:cNvPr id="61" name="Text Box 30"/>
          <p:cNvSpPr txBox="1">
            <a:spLocks noChangeArrowheads="1"/>
          </p:cNvSpPr>
          <p:nvPr/>
        </p:nvSpPr>
        <p:spPr bwMode="auto">
          <a:xfrm>
            <a:off x="7224206" y="2585935"/>
            <a:ext cx="57579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b="1">
                <a:solidFill>
                  <a:srgbClr val="0070C0"/>
                </a:solidFill>
                <a:latin typeface="+mn-lt"/>
              </a:rPr>
              <a:t>15</a:t>
            </a:r>
          </a:p>
        </p:txBody>
      </p:sp>
      <p:sp>
        <p:nvSpPr>
          <p:cNvPr id="62" name="Text Box 31"/>
          <p:cNvSpPr txBox="1">
            <a:spLocks noChangeArrowheads="1"/>
          </p:cNvSpPr>
          <p:nvPr/>
        </p:nvSpPr>
        <p:spPr bwMode="auto">
          <a:xfrm>
            <a:off x="5839264" y="3208235"/>
            <a:ext cx="38023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b="1">
                <a:solidFill>
                  <a:srgbClr val="0070C0"/>
                </a:solidFill>
                <a:latin typeface="+mn-lt"/>
              </a:rPr>
              <a:t>8</a:t>
            </a:r>
          </a:p>
        </p:txBody>
      </p:sp>
      <p:sp>
        <p:nvSpPr>
          <p:cNvPr id="63" name="Text Box 33"/>
          <p:cNvSpPr txBox="1">
            <a:spLocks noChangeArrowheads="1"/>
          </p:cNvSpPr>
          <p:nvPr/>
        </p:nvSpPr>
        <p:spPr bwMode="auto">
          <a:xfrm>
            <a:off x="3499915" y="2818471"/>
            <a:ext cx="34817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sz="2000" b="1" dirty="0">
                <a:solidFill>
                  <a:srgbClr val="0070C0"/>
                </a:solidFill>
                <a:latin typeface="+mj-lt"/>
              </a:rPr>
              <a:t>u</a:t>
            </a:r>
          </a:p>
        </p:txBody>
      </p:sp>
      <p:cxnSp>
        <p:nvCxnSpPr>
          <p:cNvPr id="64" name="AutoShape 34"/>
          <p:cNvCxnSpPr>
            <a:cxnSpLocks noChangeShapeType="1"/>
            <a:stCxn id="63" idx="3"/>
          </p:cNvCxnSpPr>
          <p:nvPr/>
        </p:nvCxnSpPr>
        <p:spPr bwMode="auto">
          <a:xfrm flipV="1">
            <a:off x="3848087" y="3012148"/>
            <a:ext cx="329152" cy="6378"/>
          </a:xfrm>
          <a:prstGeom prst="straightConnector1">
            <a:avLst/>
          </a:prstGeom>
          <a:noFill/>
          <a:ln w="25400">
            <a:solidFill>
              <a:srgbClr val="0070C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5068503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Prim’s Algorithm – Example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6493" y="1200786"/>
            <a:ext cx="8496300" cy="4118397"/>
          </a:xfrm>
        </p:spPr>
        <p:txBody>
          <a:bodyPr/>
          <a:lstStyle/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400" dirty="0">
                <a:solidFill>
                  <a:srgbClr val="0070C0"/>
                </a:solidFill>
                <a:latin typeface="Consolas" panose="020B0609020204030204" pitchFamily="49" charset="0"/>
              </a:rPr>
              <a:t>MST-Prim</a:t>
            </a:r>
            <a:r>
              <a:rPr lang="en-US" altLang="en-US" sz="2400" dirty="0">
                <a:latin typeface="Consolas" panose="020B0609020204030204" pitchFamily="49" charset="0"/>
              </a:rPr>
              <a:t>(G, w, r)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400" dirty="0">
                <a:latin typeface="Consolas" panose="020B0609020204030204" pitchFamily="49" charset="0"/>
              </a:rPr>
              <a:t>    Q = V[G];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400" dirty="0">
                <a:latin typeface="Consolas" panose="020B0609020204030204" pitchFamily="49" charset="0"/>
              </a:rPr>
              <a:t>    </a:t>
            </a:r>
            <a:r>
              <a:rPr lang="en-US" altLang="en-US" sz="2400" dirty="0">
                <a:solidFill>
                  <a:srgbClr val="0070C0"/>
                </a:solidFill>
                <a:latin typeface="Consolas" panose="020B0609020204030204" pitchFamily="49" charset="0"/>
              </a:rPr>
              <a:t>for</a:t>
            </a:r>
            <a:r>
              <a:rPr lang="en-US" altLang="en-US" sz="2400" dirty="0">
                <a:latin typeface="Consolas" panose="020B0609020204030204" pitchFamily="49" charset="0"/>
              </a:rPr>
              <a:t> </a:t>
            </a:r>
            <a:r>
              <a:rPr lang="en-US" altLang="en-US" sz="2400" dirty="0">
                <a:solidFill>
                  <a:srgbClr val="0070C0"/>
                </a:solidFill>
                <a:latin typeface="Consolas" panose="020B0609020204030204" pitchFamily="49" charset="0"/>
              </a:rPr>
              <a:t>each</a:t>
            </a:r>
            <a:r>
              <a:rPr lang="en-US" altLang="en-US" sz="2400" dirty="0">
                <a:latin typeface="Consolas" panose="020B0609020204030204" pitchFamily="49" charset="0"/>
              </a:rPr>
              <a:t> </a:t>
            </a:r>
            <a:r>
              <a:rPr lang="en-US" altLang="en-US" sz="2400" i="1" dirty="0">
                <a:latin typeface="Consolas" panose="020B0609020204030204" pitchFamily="49" charset="0"/>
              </a:rPr>
              <a:t>u</a:t>
            </a:r>
            <a:r>
              <a:rPr lang="en-US" altLang="en-US" sz="2400" dirty="0">
                <a:latin typeface="Consolas" panose="020B0609020204030204" pitchFamily="49" charset="0"/>
              </a:rPr>
              <a:t> </a:t>
            </a:r>
            <a:r>
              <a:rPr lang="en-US" altLang="en-US" sz="2400" dirty="0">
                <a:latin typeface="Consolas" panose="020B0609020204030204" pitchFamily="49" charset="0"/>
                <a:sym typeface="Symbol" panose="05050102010706020507" pitchFamily="18" charset="2"/>
              </a:rPr>
              <a:t> Q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400" dirty="0">
                <a:latin typeface="Consolas" panose="020B0609020204030204" pitchFamily="49" charset="0"/>
                <a:sym typeface="Symbol" panose="05050102010706020507" pitchFamily="18" charset="2"/>
              </a:rPr>
              <a:t>        key[u] = ;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400" dirty="0">
                <a:latin typeface="Consolas" panose="020B0609020204030204" pitchFamily="49" charset="0"/>
                <a:sym typeface="Symbol" panose="05050102010706020507" pitchFamily="18" charset="2"/>
              </a:rPr>
              <a:t>    key[r] = 0;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400" dirty="0">
                <a:latin typeface="Consolas" panose="020B0609020204030204" pitchFamily="49" charset="0"/>
                <a:sym typeface="Symbol" panose="05050102010706020507" pitchFamily="18" charset="2"/>
              </a:rPr>
              <a:t>    p[r] = NULL;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400" dirty="0">
                <a:latin typeface="Consolas" panose="020B0609020204030204" pitchFamily="49" charset="0"/>
                <a:sym typeface="Symbol" panose="05050102010706020507" pitchFamily="18" charset="2"/>
              </a:rPr>
              <a:t>    </a:t>
            </a:r>
            <a:r>
              <a:rPr lang="en-US" altLang="en-US" sz="2400" dirty="0">
                <a:solidFill>
                  <a:srgbClr val="0070C0"/>
                </a:solidFill>
                <a:latin typeface="Consolas" panose="020B0609020204030204" pitchFamily="49" charset="0"/>
                <a:sym typeface="Symbol" panose="05050102010706020507" pitchFamily="18" charset="2"/>
              </a:rPr>
              <a:t>while</a:t>
            </a:r>
            <a:r>
              <a:rPr lang="en-US" altLang="en-US" sz="2400" dirty="0">
                <a:latin typeface="Consolas" panose="020B0609020204030204" pitchFamily="49" charset="0"/>
                <a:sym typeface="Symbol" panose="05050102010706020507" pitchFamily="18" charset="2"/>
              </a:rPr>
              <a:t> (Q not empty)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400" dirty="0">
                <a:latin typeface="Consolas" panose="020B0609020204030204" pitchFamily="49" charset="0"/>
                <a:sym typeface="Symbol" panose="05050102010706020507" pitchFamily="18" charset="2"/>
              </a:rPr>
              <a:t>        u = </a:t>
            </a:r>
            <a:r>
              <a:rPr lang="en-US" altLang="en-US" sz="2400" dirty="0" err="1">
                <a:latin typeface="Consolas" panose="020B0609020204030204" pitchFamily="49" charset="0"/>
                <a:sym typeface="Symbol" panose="05050102010706020507" pitchFamily="18" charset="2"/>
              </a:rPr>
              <a:t>ExtractMin</a:t>
            </a:r>
            <a:r>
              <a:rPr lang="en-US" altLang="en-US" sz="2400" dirty="0">
                <a:latin typeface="Consolas" panose="020B0609020204030204" pitchFamily="49" charset="0"/>
                <a:sym typeface="Symbol" panose="05050102010706020507" pitchFamily="18" charset="2"/>
              </a:rPr>
              <a:t>(Q);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400" dirty="0">
                <a:latin typeface="Consolas" panose="020B0609020204030204" pitchFamily="49" charset="0"/>
                <a:sym typeface="Symbol" panose="05050102010706020507" pitchFamily="18" charset="2"/>
              </a:rPr>
              <a:t>        </a:t>
            </a:r>
            <a:r>
              <a:rPr lang="en-US" altLang="en-US" sz="2400" dirty="0">
                <a:solidFill>
                  <a:srgbClr val="0070C0"/>
                </a:solidFill>
                <a:latin typeface="Consolas" panose="020B0609020204030204" pitchFamily="49" charset="0"/>
                <a:sym typeface="Symbol" panose="05050102010706020507" pitchFamily="18" charset="2"/>
              </a:rPr>
              <a:t>for</a:t>
            </a:r>
            <a:r>
              <a:rPr lang="en-US" altLang="en-US" sz="2400" dirty="0">
                <a:latin typeface="Consolas" panose="020B0609020204030204" pitchFamily="49" charset="0"/>
                <a:sym typeface="Symbol" panose="05050102010706020507" pitchFamily="18" charset="2"/>
              </a:rPr>
              <a:t> </a:t>
            </a:r>
            <a:r>
              <a:rPr lang="en-US" altLang="en-US" sz="2400" dirty="0">
                <a:solidFill>
                  <a:srgbClr val="0070C0"/>
                </a:solidFill>
                <a:latin typeface="Consolas" panose="020B0609020204030204" pitchFamily="49" charset="0"/>
                <a:sym typeface="Symbol" panose="05050102010706020507" pitchFamily="18" charset="2"/>
              </a:rPr>
              <a:t>each</a:t>
            </a:r>
            <a:r>
              <a:rPr lang="en-US" altLang="en-US" sz="2400" dirty="0">
                <a:latin typeface="Consolas" panose="020B0609020204030204" pitchFamily="49" charset="0"/>
                <a:sym typeface="Symbol" panose="05050102010706020507" pitchFamily="18" charset="2"/>
              </a:rPr>
              <a:t> </a:t>
            </a:r>
            <a:r>
              <a:rPr lang="en-US" altLang="en-US" sz="2400" i="1" dirty="0">
                <a:latin typeface="Consolas" panose="020B0609020204030204" pitchFamily="49" charset="0"/>
                <a:sym typeface="Symbol" panose="05050102010706020507" pitchFamily="18" charset="2"/>
              </a:rPr>
              <a:t>v</a:t>
            </a:r>
            <a:r>
              <a:rPr lang="en-US" altLang="en-US" sz="2400" dirty="0">
                <a:latin typeface="Consolas" panose="020B0609020204030204" pitchFamily="49" charset="0"/>
              </a:rPr>
              <a:t> </a:t>
            </a:r>
            <a:r>
              <a:rPr lang="en-US" altLang="en-US" sz="2400" dirty="0">
                <a:latin typeface="Consolas" panose="020B0609020204030204" pitchFamily="49" charset="0"/>
                <a:sym typeface="Symbol" panose="05050102010706020507" pitchFamily="18" charset="2"/>
              </a:rPr>
              <a:t> </a:t>
            </a:r>
            <a:r>
              <a:rPr lang="en-US" altLang="en-US" sz="2400" dirty="0" err="1">
                <a:latin typeface="Consolas" panose="020B0609020204030204" pitchFamily="49" charset="0"/>
                <a:sym typeface="Symbol" panose="05050102010706020507" pitchFamily="18" charset="2"/>
              </a:rPr>
              <a:t>Adj</a:t>
            </a:r>
            <a:r>
              <a:rPr lang="en-US" altLang="en-US" sz="2400" dirty="0">
                <a:latin typeface="Consolas" panose="020B0609020204030204" pitchFamily="49" charset="0"/>
                <a:sym typeface="Symbol" panose="05050102010706020507" pitchFamily="18" charset="2"/>
              </a:rPr>
              <a:t>[</a:t>
            </a:r>
            <a:r>
              <a:rPr lang="en-US" altLang="en-US" sz="2400" i="1" dirty="0">
                <a:latin typeface="Consolas" panose="020B0609020204030204" pitchFamily="49" charset="0"/>
                <a:sym typeface="Symbol" panose="05050102010706020507" pitchFamily="18" charset="2"/>
              </a:rPr>
              <a:t>u</a:t>
            </a:r>
            <a:r>
              <a:rPr lang="en-US" altLang="en-US" sz="2400" dirty="0">
                <a:latin typeface="Consolas" panose="020B0609020204030204" pitchFamily="49" charset="0"/>
                <a:sym typeface="Symbol" panose="05050102010706020507" pitchFamily="18" charset="2"/>
              </a:rPr>
              <a:t>]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400" dirty="0">
                <a:latin typeface="Consolas" panose="020B0609020204030204" pitchFamily="49" charset="0"/>
                <a:sym typeface="Symbol" panose="05050102010706020507" pitchFamily="18" charset="2"/>
              </a:rPr>
              <a:t>            </a:t>
            </a:r>
            <a:r>
              <a:rPr lang="en-US" altLang="en-US" sz="2400" dirty="0">
                <a:solidFill>
                  <a:srgbClr val="0070C0"/>
                </a:solidFill>
                <a:latin typeface="Consolas" panose="020B0609020204030204" pitchFamily="49" charset="0"/>
                <a:sym typeface="Symbol" panose="05050102010706020507" pitchFamily="18" charset="2"/>
              </a:rPr>
              <a:t>if</a:t>
            </a:r>
            <a:r>
              <a:rPr lang="en-US" altLang="en-US" sz="2400" dirty="0">
                <a:latin typeface="Consolas" panose="020B0609020204030204" pitchFamily="49" charset="0"/>
                <a:sym typeface="Symbol" panose="05050102010706020507" pitchFamily="18" charset="2"/>
              </a:rPr>
              <a:t> (v</a:t>
            </a:r>
            <a:r>
              <a:rPr lang="en-US" altLang="en-US" sz="2400" dirty="0">
                <a:latin typeface="Consolas" panose="020B0609020204030204" pitchFamily="49" charset="0"/>
              </a:rPr>
              <a:t> </a:t>
            </a:r>
            <a:r>
              <a:rPr lang="en-US" altLang="en-US" sz="2400" dirty="0">
                <a:latin typeface="Consolas" panose="020B0609020204030204" pitchFamily="49" charset="0"/>
                <a:sym typeface="Symbol" panose="05050102010706020507" pitchFamily="18" charset="2"/>
              </a:rPr>
              <a:t> Q and w(</a:t>
            </a:r>
            <a:r>
              <a:rPr lang="en-US" altLang="en-US" sz="2400" i="1" dirty="0" err="1">
                <a:latin typeface="Consolas" panose="020B0609020204030204" pitchFamily="49" charset="0"/>
                <a:sym typeface="Symbol" panose="05050102010706020507" pitchFamily="18" charset="2"/>
              </a:rPr>
              <a:t>u,v</a:t>
            </a:r>
            <a:r>
              <a:rPr lang="en-US" altLang="en-US" sz="2400" dirty="0">
                <a:latin typeface="Consolas" panose="020B0609020204030204" pitchFamily="49" charset="0"/>
                <a:sym typeface="Symbol" panose="05050102010706020507" pitchFamily="18" charset="2"/>
              </a:rPr>
              <a:t>) &lt; key[</a:t>
            </a:r>
            <a:r>
              <a:rPr lang="en-US" altLang="en-US" sz="2400" i="1" dirty="0">
                <a:latin typeface="Consolas" panose="020B0609020204030204" pitchFamily="49" charset="0"/>
                <a:sym typeface="Symbol" panose="05050102010706020507" pitchFamily="18" charset="2"/>
              </a:rPr>
              <a:t>v</a:t>
            </a:r>
            <a:r>
              <a:rPr lang="en-US" altLang="en-US" sz="2400" dirty="0">
                <a:latin typeface="Consolas" panose="020B0609020204030204" pitchFamily="49" charset="0"/>
                <a:sym typeface="Symbol" panose="05050102010706020507" pitchFamily="18" charset="2"/>
              </a:rPr>
              <a:t>])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400" dirty="0">
                <a:latin typeface="Consolas" panose="020B0609020204030204" pitchFamily="49" charset="0"/>
                <a:sym typeface="Symbol" panose="05050102010706020507" pitchFamily="18" charset="2"/>
              </a:rPr>
              <a:t>                p[v] = u;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400" dirty="0">
                <a:latin typeface="Consolas" panose="020B0609020204030204" pitchFamily="49" charset="0"/>
                <a:sym typeface="Symbol" panose="05050102010706020507" pitchFamily="18" charset="2"/>
              </a:rPr>
              <a:t>                key[v] = w(</a:t>
            </a:r>
            <a:r>
              <a:rPr lang="en-US" altLang="en-US" sz="2400" dirty="0" err="1">
                <a:latin typeface="Consolas" panose="020B0609020204030204" pitchFamily="49" charset="0"/>
                <a:sym typeface="Symbol" panose="05050102010706020507" pitchFamily="18" charset="2"/>
              </a:rPr>
              <a:t>u,v</a:t>
            </a:r>
            <a:r>
              <a:rPr lang="en-US" altLang="en-US" sz="2400" dirty="0">
                <a:latin typeface="Consolas" panose="020B0609020204030204" pitchFamily="49" charset="0"/>
                <a:sym typeface="Symbol" panose="05050102010706020507" pitchFamily="18" charset="2"/>
              </a:rPr>
              <a:t>);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dirty="0"/>
              <a:t>25-MST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C8D6E8-E2D4-466A-B54E-56FCD6F950CE}" type="slidenum">
              <a:rPr lang="en-GB" smtClean="0"/>
              <a:pPr/>
              <a:t>28</a:t>
            </a:fld>
            <a:endParaRPr lang="en-GB"/>
          </a:p>
        </p:txBody>
      </p:sp>
      <p:sp>
        <p:nvSpPr>
          <p:cNvPr id="35" name="Oval 4"/>
          <p:cNvSpPr>
            <a:spLocks noChangeArrowheads="1"/>
          </p:cNvSpPr>
          <p:nvPr/>
        </p:nvSpPr>
        <p:spPr bwMode="auto">
          <a:xfrm>
            <a:off x="4179943" y="1638197"/>
            <a:ext cx="382587" cy="381000"/>
          </a:xfrm>
          <a:prstGeom prst="ellipse">
            <a:avLst/>
          </a:prstGeom>
          <a:noFill/>
          <a:ln w="38100">
            <a:solidFill>
              <a:srgbClr val="007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sz="2000" b="1" dirty="0">
                <a:latin typeface="+mn-lt"/>
                <a:sym typeface="Symbol" panose="05050102010706020507" pitchFamily="18" charset="2"/>
              </a:rPr>
              <a:t>14</a:t>
            </a:r>
          </a:p>
        </p:txBody>
      </p:sp>
      <p:sp>
        <p:nvSpPr>
          <p:cNvPr id="36" name="Oval 5"/>
          <p:cNvSpPr>
            <a:spLocks noChangeArrowheads="1"/>
          </p:cNvSpPr>
          <p:nvPr/>
        </p:nvSpPr>
        <p:spPr bwMode="auto">
          <a:xfrm>
            <a:off x="6364343" y="1638197"/>
            <a:ext cx="381000" cy="381000"/>
          </a:xfrm>
          <a:prstGeom prst="ellipse">
            <a:avLst/>
          </a:prstGeom>
          <a:noFill/>
          <a:ln w="38100">
            <a:solidFill>
              <a:srgbClr val="007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sz="2000" b="1">
                <a:solidFill>
                  <a:srgbClr val="0070C0"/>
                </a:solidFill>
                <a:latin typeface="+mn-lt"/>
                <a:sym typeface="Symbol" panose="05050102010706020507" pitchFamily="18" charset="2"/>
              </a:rPr>
              <a:t></a:t>
            </a:r>
          </a:p>
        </p:txBody>
      </p:sp>
      <p:sp>
        <p:nvSpPr>
          <p:cNvPr id="37" name="Oval 6"/>
          <p:cNvSpPr>
            <a:spLocks noChangeArrowheads="1"/>
          </p:cNvSpPr>
          <p:nvPr/>
        </p:nvSpPr>
        <p:spPr bwMode="auto">
          <a:xfrm>
            <a:off x="8274105" y="1638197"/>
            <a:ext cx="382588" cy="381000"/>
          </a:xfrm>
          <a:prstGeom prst="ellipse">
            <a:avLst/>
          </a:prstGeom>
          <a:noFill/>
          <a:ln w="38100">
            <a:solidFill>
              <a:srgbClr val="007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sz="2000" b="1">
                <a:solidFill>
                  <a:srgbClr val="0070C0"/>
                </a:solidFill>
                <a:latin typeface="+mn-lt"/>
                <a:sym typeface="Symbol" panose="05050102010706020507" pitchFamily="18" charset="2"/>
              </a:rPr>
              <a:t></a:t>
            </a:r>
          </a:p>
        </p:txBody>
      </p:sp>
      <p:sp>
        <p:nvSpPr>
          <p:cNvPr id="38" name="Oval 7"/>
          <p:cNvSpPr>
            <a:spLocks noChangeArrowheads="1"/>
          </p:cNvSpPr>
          <p:nvPr/>
        </p:nvSpPr>
        <p:spPr bwMode="auto">
          <a:xfrm>
            <a:off x="4179943" y="2784372"/>
            <a:ext cx="382587" cy="381000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sz="2000" b="1" dirty="0">
                <a:latin typeface="+mn-lt"/>
                <a:sym typeface="Symbol" panose="05050102010706020507" pitchFamily="18" charset="2"/>
              </a:rPr>
              <a:t>0</a:t>
            </a:r>
          </a:p>
        </p:txBody>
      </p:sp>
      <p:sp>
        <p:nvSpPr>
          <p:cNvPr id="39" name="Oval 8"/>
          <p:cNvSpPr>
            <a:spLocks noChangeArrowheads="1"/>
          </p:cNvSpPr>
          <p:nvPr/>
        </p:nvSpPr>
        <p:spPr bwMode="auto">
          <a:xfrm>
            <a:off x="6364343" y="2784372"/>
            <a:ext cx="381000" cy="381000"/>
          </a:xfrm>
          <a:prstGeom prst="ellipse">
            <a:avLst/>
          </a:prstGeom>
          <a:noFill/>
          <a:ln w="38100">
            <a:solidFill>
              <a:srgbClr val="007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sz="2000" b="1">
                <a:solidFill>
                  <a:srgbClr val="0070C0"/>
                </a:solidFill>
                <a:latin typeface="+mn-lt"/>
                <a:sym typeface="Symbol" panose="05050102010706020507" pitchFamily="18" charset="2"/>
              </a:rPr>
              <a:t></a:t>
            </a:r>
          </a:p>
        </p:txBody>
      </p:sp>
      <p:sp>
        <p:nvSpPr>
          <p:cNvPr id="40" name="Oval 9"/>
          <p:cNvSpPr>
            <a:spLocks noChangeArrowheads="1"/>
          </p:cNvSpPr>
          <p:nvPr/>
        </p:nvSpPr>
        <p:spPr bwMode="auto">
          <a:xfrm>
            <a:off x="8274105" y="2784372"/>
            <a:ext cx="382588" cy="381000"/>
          </a:xfrm>
          <a:prstGeom prst="ellipse">
            <a:avLst/>
          </a:prstGeom>
          <a:noFill/>
          <a:ln w="38100">
            <a:solidFill>
              <a:srgbClr val="007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sz="2000" b="1">
                <a:solidFill>
                  <a:srgbClr val="0070C0"/>
                </a:solidFill>
                <a:latin typeface="+mn-lt"/>
                <a:sym typeface="Symbol" panose="05050102010706020507" pitchFamily="18" charset="2"/>
              </a:rPr>
              <a:t></a:t>
            </a:r>
          </a:p>
        </p:txBody>
      </p:sp>
      <p:sp>
        <p:nvSpPr>
          <p:cNvPr id="41" name="Oval 10"/>
          <p:cNvSpPr>
            <a:spLocks noChangeArrowheads="1"/>
          </p:cNvSpPr>
          <p:nvPr/>
        </p:nvSpPr>
        <p:spPr bwMode="auto">
          <a:xfrm>
            <a:off x="5272143" y="3274910"/>
            <a:ext cx="382587" cy="382587"/>
          </a:xfrm>
          <a:prstGeom prst="ellipse">
            <a:avLst/>
          </a:prstGeom>
          <a:noFill/>
          <a:ln w="38100">
            <a:solidFill>
              <a:srgbClr val="007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sz="2000" b="1" dirty="0">
                <a:latin typeface="+mn-lt"/>
                <a:sym typeface="Symbol" panose="05050102010706020507" pitchFamily="18" charset="2"/>
              </a:rPr>
              <a:t>3</a:t>
            </a:r>
          </a:p>
        </p:txBody>
      </p:sp>
      <p:sp>
        <p:nvSpPr>
          <p:cNvPr id="42" name="Oval 11"/>
          <p:cNvSpPr>
            <a:spLocks noChangeArrowheads="1"/>
          </p:cNvSpPr>
          <p:nvPr/>
        </p:nvSpPr>
        <p:spPr bwMode="auto">
          <a:xfrm>
            <a:off x="5272143" y="1146072"/>
            <a:ext cx="382587" cy="382588"/>
          </a:xfrm>
          <a:prstGeom prst="ellipse">
            <a:avLst/>
          </a:prstGeom>
          <a:noFill/>
          <a:ln w="38100">
            <a:solidFill>
              <a:srgbClr val="007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sz="2000" b="1">
                <a:solidFill>
                  <a:srgbClr val="0070C0"/>
                </a:solidFill>
                <a:latin typeface="+mn-lt"/>
                <a:sym typeface="Symbol" panose="05050102010706020507" pitchFamily="18" charset="2"/>
              </a:rPr>
              <a:t></a:t>
            </a:r>
          </a:p>
        </p:txBody>
      </p:sp>
      <p:cxnSp>
        <p:nvCxnSpPr>
          <p:cNvPr id="43" name="AutoShape 12"/>
          <p:cNvCxnSpPr>
            <a:cxnSpLocks noChangeShapeType="1"/>
            <a:stCxn id="42" idx="5"/>
            <a:endCxn id="36" idx="1"/>
          </p:cNvCxnSpPr>
          <p:nvPr/>
        </p:nvCxnSpPr>
        <p:spPr bwMode="auto">
          <a:xfrm>
            <a:off x="5597580" y="1485797"/>
            <a:ext cx="822325" cy="193675"/>
          </a:xfrm>
          <a:prstGeom prst="straightConnector1">
            <a:avLst/>
          </a:prstGeom>
          <a:noFill/>
          <a:ln w="38100">
            <a:solidFill>
              <a:srgbClr val="007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4" name="AutoShape 13"/>
          <p:cNvCxnSpPr>
            <a:cxnSpLocks noChangeShapeType="1"/>
            <a:stCxn id="42" idx="3"/>
            <a:endCxn id="35" idx="7"/>
          </p:cNvCxnSpPr>
          <p:nvPr/>
        </p:nvCxnSpPr>
        <p:spPr bwMode="auto">
          <a:xfrm flipH="1">
            <a:off x="4506968" y="1485797"/>
            <a:ext cx="820737" cy="193675"/>
          </a:xfrm>
          <a:prstGeom prst="straightConnector1">
            <a:avLst/>
          </a:prstGeom>
          <a:noFill/>
          <a:ln w="38100">
            <a:solidFill>
              <a:srgbClr val="007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5" name="AutoShape 14"/>
          <p:cNvCxnSpPr>
            <a:cxnSpLocks noChangeShapeType="1"/>
            <a:stCxn id="35" idx="6"/>
            <a:endCxn id="36" idx="2"/>
          </p:cNvCxnSpPr>
          <p:nvPr/>
        </p:nvCxnSpPr>
        <p:spPr bwMode="auto">
          <a:xfrm>
            <a:off x="4575230" y="1828697"/>
            <a:ext cx="1774825" cy="0"/>
          </a:xfrm>
          <a:prstGeom prst="straightConnector1">
            <a:avLst/>
          </a:prstGeom>
          <a:noFill/>
          <a:ln w="38100">
            <a:solidFill>
              <a:srgbClr val="007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6" name="AutoShape 15"/>
          <p:cNvCxnSpPr>
            <a:cxnSpLocks noChangeShapeType="1"/>
            <a:stCxn id="38" idx="0"/>
            <a:endCxn id="35" idx="4"/>
          </p:cNvCxnSpPr>
          <p:nvPr/>
        </p:nvCxnSpPr>
        <p:spPr bwMode="auto">
          <a:xfrm flipV="1">
            <a:off x="4370443" y="2033485"/>
            <a:ext cx="0" cy="73660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 type="triangle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7" name="AutoShape 16"/>
          <p:cNvCxnSpPr>
            <a:cxnSpLocks noChangeShapeType="1"/>
            <a:stCxn id="38" idx="5"/>
            <a:endCxn id="41" idx="1"/>
          </p:cNvCxnSpPr>
          <p:nvPr/>
        </p:nvCxnSpPr>
        <p:spPr bwMode="auto">
          <a:xfrm>
            <a:off x="4506968" y="3124097"/>
            <a:ext cx="820737" cy="193675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 type="triangle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8" name="AutoShape 17"/>
          <p:cNvCxnSpPr>
            <a:cxnSpLocks noChangeShapeType="1"/>
            <a:stCxn id="41" idx="7"/>
            <a:endCxn id="39" idx="3"/>
          </p:cNvCxnSpPr>
          <p:nvPr/>
        </p:nvCxnSpPr>
        <p:spPr bwMode="auto">
          <a:xfrm flipV="1">
            <a:off x="5597580" y="3124097"/>
            <a:ext cx="822325" cy="193675"/>
          </a:xfrm>
          <a:prstGeom prst="straightConnector1">
            <a:avLst/>
          </a:prstGeom>
          <a:noFill/>
          <a:ln w="38100">
            <a:solidFill>
              <a:srgbClr val="007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9" name="AutoShape 18"/>
          <p:cNvCxnSpPr>
            <a:cxnSpLocks noChangeShapeType="1"/>
            <a:stCxn id="39" idx="0"/>
            <a:endCxn id="36" idx="4"/>
          </p:cNvCxnSpPr>
          <p:nvPr/>
        </p:nvCxnSpPr>
        <p:spPr bwMode="auto">
          <a:xfrm flipV="1">
            <a:off x="6554843" y="2033485"/>
            <a:ext cx="0" cy="736600"/>
          </a:xfrm>
          <a:prstGeom prst="straightConnector1">
            <a:avLst/>
          </a:prstGeom>
          <a:noFill/>
          <a:ln w="38100">
            <a:solidFill>
              <a:srgbClr val="007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0" name="AutoShape 19"/>
          <p:cNvCxnSpPr>
            <a:cxnSpLocks noChangeShapeType="1"/>
            <a:stCxn id="36" idx="6"/>
            <a:endCxn id="37" idx="2"/>
          </p:cNvCxnSpPr>
          <p:nvPr/>
        </p:nvCxnSpPr>
        <p:spPr bwMode="auto">
          <a:xfrm>
            <a:off x="6759630" y="1828697"/>
            <a:ext cx="1501775" cy="0"/>
          </a:xfrm>
          <a:prstGeom prst="straightConnector1">
            <a:avLst/>
          </a:prstGeom>
          <a:noFill/>
          <a:ln w="38100">
            <a:solidFill>
              <a:srgbClr val="007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1" name="AutoShape 20"/>
          <p:cNvCxnSpPr>
            <a:cxnSpLocks noChangeShapeType="1"/>
            <a:stCxn id="39" idx="6"/>
            <a:endCxn id="40" idx="2"/>
          </p:cNvCxnSpPr>
          <p:nvPr/>
        </p:nvCxnSpPr>
        <p:spPr bwMode="auto">
          <a:xfrm>
            <a:off x="6759630" y="2974872"/>
            <a:ext cx="1501775" cy="0"/>
          </a:xfrm>
          <a:prstGeom prst="straightConnector1">
            <a:avLst/>
          </a:prstGeom>
          <a:noFill/>
          <a:ln w="38100">
            <a:solidFill>
              <a:srgbClr val="007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2" name="AutoShape 21"/>
          <p:cNvCxnSpPr>
            <a:cxnSpLocks noChangeShapeType="1"/>
            <a:stCxn id="41" idx="0"/>
            <a:endCxn id="35" idx="5"/>
          </p:cNvCxnSpPr>
          <p:nvPr/>
        </p:nvCxnSpPr>
        <p:spPr bwMode="auto">
          <a:xfrm rot="5400000" flipH="1">
            <a:off x="4342662" y="2142228"/>
            <a:ext cx="1284288" cy="955675"/>
          </a:xfrm>
          <a:prstGeom prst="curvedConnector3">
            <a:avLst>
              <a:gd name="adj1" fmla="val 47829"/>
            </a:avLst>
          </a:prstGeom>
          <a:noFill/>
          <a:ln w="38100">
            <a:solidFill>
              <a:srgbClr val="007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3" name="Text Box 22"/>
          <p:cNvSpPr txBox="1">
            <a:spLocks noChangeArrowheads="1"/>
          </p:cNvSpPr>
          <p:nvPr/>
        </p:nvSpPr>
        <p:spPr bwMode="auto">
          <a:xfrm>
            <a:off x="3865056" y="2217635"/>
            <a:ext cx="57579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b="1">
                <a:solidFill>
                  <a:srgbClr val="0070C0"/>
                </a:solidFill>
                <a:latin typeface="+mn-lt"/>
              </a:rPr>
              <a:t>14</a:t>
            </a:r>
          </a:p>
        </p:txBody>
      </p:sp>
      <p:sp>
        <p:nvSpPr>
          <p:cNvPr id="54" name="Text Box 23"/>
          <p:cNvSpPr txBox="1">
            <a:spLocks noChangeArrowheads="1"/>
          </p:cNvSpPr>
          <p:nvPr/>
        </p:nvSpPr>
        <p:spPr bwMode="auto">
          <a:xfrm>
            <a:off x="4961670" y="2284940"/>
            <a:ext cx="57579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b="1" dirty="0">
                <a:solidFill>
                  <a:srgbClr val="0070C0"/>
                </a:solidFill>
                <a:latin typeface="+mn-lt"/>
              </a:rPr>
              <a:t>10</a:t>
            </a:r>
          </a:p>
        </p:txBody>
      </p:sp>
      <p:sp>
        <p:nvSpPr>
          <p:cNvPr id="55" name="Text Box 24"/>
          <p:cNvSpPr txBox="1">
            <a:spLocks noChangeArrowheads="1"/>
          </p:cNvSpPr>
          <p:nvPr/>
        </p:nvSpPr>
        <p:spPr bwMode="auto">
          <a:xfrm>
            <a:off x="4702614" y="3189185"/>
            <a:ext cx="38023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b="1">
                <a:solidFill>
                  <a:srgbClr val="0070C0"/>
                </a:solidFill>
                <a:latin typeface="+mn-lt"/>
              </a:rPr>
              <a:t>3</a:t>
            </a:r>
          </a:p>
        </p:txBody>
      </p:sp>
      <p:sp>
        <p:nvSpPr>
          <p:cNvPr id="56" name="Text Box 25"/>
          <p:cNvSpPr txBox="1">
            <a:spLocks noChangeArrowheads="1"/>
          </p:cNvSpPr>
          <p:nvPr/>
        </p:nvSpPr>
        <p:spPr bwMode="auto">
          <a:xfrm>
            <a:off x="4702614" y="1222272"/>
            <a:ext cx="38023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b="1">
                <a:solidFill>
                  <a:srgbClr val="0070C0"/>
                </a:solidFill>
                <a:latin typeface="+mn-lt"/>
              </a:rPr>
              <a:t>6</a:t>
            </a:r>
          </a:p>
        </p:txBody>
      </p:sp>
      <p:sp>
        <p:nvSpPr>
          <p:cNvPr id="57" name="Text Box 26"/>
          <p:cNvSpPr txBox="1">
            <a:spLocks noChangeArrowheads="1"/>
          </p:cNvSpPr>
          <p:nvPr/>
        </p:nvSpPr>
        <p:spPr bwMode="auto">
          <a:xfrm>
            <a:off x="5899589" y="1222272"/>
            <a:ext cx="38023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b="1">
                <a:solidFill>
                  <a:srgbClr val="0070C0"/>
                </a:solidFill>
                <a:latin typeface="+mn-lt"/>
              </a:rPr>
              <a:t>4</a:t>
            </a:r>
          </a:p>
        </p:txBody>
      </p:sp>
      <p:sp>
        <p:nvSpPr>
          <p:cNvPr id="58" name="Text Box 27"/>
          <p:cNvSpPr txBox="1">
            <a:spLocks noChangeArrowheads="1"/>
          </p:cNvSpPr>
          <p:nvPr/>
        </p:nvSpPr>
        <p:spPr bwMode="auto">
          <a:xfrm>
            <a:off x="5295484" y="1782311"/>
            <a:ext cx="38023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b="1" dirty="0">
                <a:solidFill>
                  <a:srgbClr val="0070C0"/>
                </a:solidFill>
                <a:latin typeface="+mn-lt"/>
              </a:rPr>
              <a:t>5</a:t>
            </a:r>
          </a:p>
        </p:txBody>
      </p:sp>
      <p:sp>
        <p:nvSpPr>
          <p:cNvPr id="59" name="Text Box 28"/>
          <p:cNvSpPr txBox="1">
            <a:spLocks noChangeArrowheads="1"/>
          </p:cNvSpPr>
          <p:nvPr/>
        </p:nvSpPr>
        <p:spPr bwMode="auto">
          <a:xfrm>
            <a:off x="6499664" y="2250972"/>
            <a:ext cx="38023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b="1">
                <a:solidFill>
                  <a:srgbClr val="0070C0"/>
                </a:solidFill>
                <a:latin typeface="+mn-lt"/>
              </a:rPr>
              <a:t>2</a:t>
            </a:r>
          </a:p>
        </p:txBody>
      </p:sp>
      <p:sp>
        <p:nvSpPr>
          <p:cNvPr id="60" name="Text Box 29"/>
          <p:cNvSpPr txBox="1">
            <a:spLocks noChangeArrowheads="1"/>
          </p:cNvSpPr>
          <p:nvPr/>
        </p:nvSpPr>
        <p:spPr bwMode="auto">
          <a:xfrm>
            <a:off x="7318814" y="1450872"/>
            <a:ext cx="38023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b="1">
                <a:solidFill>
                  <a:srgbClr val="0070C0"/>
                </a:solidFill>
                <a:latin typeface="+mn-lt"/>
              </a:rPr>
              <a:t>9</a:t>
            </a:r>
          </a:p>
        </p:txBody>
      </p:sp>
      <p:sp>
        <p:nvSpPr>
          <p:cNvPr id="61" name="Text Box 30"/>
          <p:cNvSpPr txBox="1">
            <a:spLocks noChangeArrowheads="1"/>
          </p:cNvSpPr>
          <p:nvPr/>
        </p:nvSpPr>
        <p:spPr bwMode="auto">
          <a:xfrm>
            <a:off x="7224206" y="2585935"/>
            <a:ext cx="57579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b="1">
                <a:solidFill>
                  <a:srgbClr val="0070C0"/>
                </a:solidFill>
                <a:latin typeface="+mn-lt"/>
              </a:rPr>
              <a:t>15</a:t>
            </a:r>
          </a:p>
        </p:txBody>
      </p:sp>
      <p:sp>
        <p:nvSpPr>
          <p:cNvPr id="62" name="Text Box 31"/>
          <p:cNvSpPr txBox="1">
            <a:spLocks noChangeArrowheads="1"/>
          </p:cNvSpPr>
          <p:nvPr/>
        </p:nvSpPr>
        <p:spPr bwMode="auto">
          <a:xfrm>
            <a:off x="5839264" y="3208235"/>
            <a:ext cx="38023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b="1">
                <a:solidFill>
                  <a:srgbClr val="0070C0"/>
                </a:solidFill>
                <a:latin typeface="+mn-lt"/>
              </a:rPr>
              <a:t>8</a:t>
            </a:r>
          </a:p>
        </p:txBody>
      </p:sp>
      <p:sp>
        <p:nvSpPr>
          <p:cNvPr id="63" name="Text Box 33"/>
          <p:cNvSpPr txBox="1">
            <a:spLocks noChangeArrowheads="1"/>
          </p:cNvSpPr>
          <p:nvPr/>
        </p:nvSpPr>
        <p:spPr bwMode="auto">
          <a:xfrm>
            <a:off x="3499915" y="2818471"/>
            <a:ext cx="34817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sz="2000" b="1" dirty="0">
                <a:solidFill>
                  <a:srgbClr val="0070C0"/>
                </a:solidFill>
                <a:latin typeface="+mj-lt"/>
              </a:rPr>
              <a:t>u</a:t>
            </a:r>
          </a:p>
        </p:txBody>
      </p:sp>
      <p:cxnSp>
        <p:nvCxnSpPr>
          <p:cNvPr id="64" name="AutoShape 34"/>
          <p:cNvCxnSpPr>
            <a:cxnSpLocks noChangeShapeType="1"/>
            <a:stCxn id="63" idx="3"/>
          </p:cNvCxnSpPr>
          <p:nvPr/>
        </p:nvCxnSpPr>
        <p:spPr bwMode="auto">
          <a:xfrm flipV="1">
            <a:off x="3848087" y="3012148"/>
            <a:ext cx="329152" cy="6378"/>
          </a:xfrm>
          <a:prstGeom prst="straightConnector1">
            <a:avLst/>
          </a:prstGeom>
          <a:noFill/>
          <a:ln w="25400">
            <a:solidFill>
              <a:srgbClr val="0070C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17493572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Prim’s Algorithm – Example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6493" y="1200786"/>
            <a:ext cx="8496300" cy="4118397"/>
          </a:xfrm>
        </p:spPr>
        <p:txBody>
          <a:bodyPr/>
          <a:lstStyle/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400" dirty="0">
                <a:solidFill>
                  <a:srgbClr val="0070C0"/>
                </a:solidFill>
                <a:latin typeface="Consolas" panose="020B0609020204030204" pitchFamily="49" charset="0"/>
              </a:rPr>
              <a:t>MST-Prim</a:t>
            </a:r>
            <a:r>
              <a:rPr lang="en-US" altLang="en-US" sz="2400" dirty="0">
                <a:latin typeface="Consolas" panose="020B0609020204030204" pitchFamily="49" charset="0"/>
              </a:rPr>
              <a:t>(G, w, r)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400" dirty="0">
                <a:latin typeface="Consolas" panose="020B0609020204030204" pitchFamily="49" charset="0"/>
              </a:rPr>
              <a:t>    Q = V[G];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400" dirty="0">
                <a:latin typeface="Consolas" panose="020B0609020204030204" pitchFamily="49" charset="0"/>
              </a:rPr>
              <a:t>    </a:t>
            </a:r>
            <a:r>
              <a:rPr lang="en-US" altLang="en-US" sz="2400" dirty="0">
                <a:solidFill>
                  <a:srgbClr val="0070C0"/>
                </a:solidFill>
                <a:latin typeface="Consolas" panose="020B0609020204030204" pitchFamily="49" charset="0"/>
              </a:rPr>
              <a:t>for</a:t>
            </a:r>
            <a:r>
              <a:rPr lang="en-US" altLang="en-US" sz="2400" dirty="0">
                <a:latin typeface="Consolas" panose="020B0609020204030204" pitchFamily="49" charset="0"/>
              </a:rPr>
              <a:t> </a:t>
            </a:r>
            <a:r>
              <a:rPr lang="en-US" altLang="en-US" sz="2400" dirty="0">
                <a:solidFill>
                  <a:srgbClr val="0070C0"/>
                </a:solidFill>
                <a:latin typeface="Consolas" panose="020B0609020204030204" pitchFamily="49" charset="0"/>
              </a:rPr>
              <a:t>each</a:t>
            </a:r>
            <a:r>
              <a:rPr lang="en-US" altLang="en-US" sz="2400" dirty="0">
                <a:latin typeface="Consolas" panose="020B0609020204030204" pitchFamily="49" charset="0"/>
              </a:rPr>
              <a:t> </a:t>
            </a:r>
            <a:r>
              <a:rPr lang="en-US" altLang="en-US" sz="2400" i="1" dirty="0">
                <a:latin typeface="Consolas" panose="020B0609020204030204" pitchFamily="49" charset="0"/>
              </a:rPr>
              <a:t>u</a:t>
            </a:r>
            <a:r>
              <a:rPr lang="en-US" altLang="en-US" sz="2400" dirty="0">
                <a:latin typeface="Consolas" panose="020B0609020204030204" pitchFamily="49" charset="0"/>
              </a:rPr>
              <a:t> </a:t>
            </a:r>
            <a:r>
              <a:rPr lang="en-US" altLang="en-US" sz="2400" dirty="0">
                <a:latin typeface="Consolas" panose="020B0609020204030204" pitchFamily="49" charset="0"/>
                <a:sym typeface="Symbol" panose="05050102010706020507" pitchFamily="18" charset="2"/>
              </a:rPr>
              <a:t> Q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400" dirty="0">
                <a:latin typeface="Consolas" panose="020B0609020204030204" pitchFamily="49" charset="0"/>
                <a:sym typeface="Symbol" panose="05050102010706020507" pitchFamily="18" charset="2"/>
              </a:rPr>
              <a:t>        key[u] = ;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400" dirty="0">
                <a:latin typeface="Consolas" panose="020B0609020204030204" pitchFamily="49" charset="0"/>
                <a:sym typeface="Symbol" panose="05050102010706020507" pitchFamily="18" charset="2"/>
              </a:rPr>
              <a:t>    key[r] = 0;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400" dirty="0">
                <a:latin typeface="Consolas" panose="020B0609020204030204" pitchFamily="49" charset="0"/>
                <a:sym typeface="Symbol" panose="05050102010706020507" pitchFamily="18" charset="2"/>
              </a:rPr>
              <a:t>    p[r] = NULL;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400" dirty="0">
                <a:latin typeface="Consolas" panose="020B0609020204030204" pitchFamily="49" charset="0"/>
                <a:sym typeface="Symbol" panose="05050102010706020507" pitchFamily="18" charset="2"/>
              </a:rPr>
              <a:t>    </a:t>
            </a:r>
            <a:r>
              <a:rPr lang="en-US" altLang="en-US" sz="2400" dirty="0">
                <a:solidFill>
                  <a:srgbClr val="0070C0"/>
                </a:solidFill>
                <a:latin typeface="Consolas" panose="020B0609020204030204" pitchFamily="49" charset="0"/>
                <a:sym typeface="Symbol" panose="05050102010706020507" pitchFamily="18" charset="2"/>
              </a:rPr>
              <a:t>while</a:t>
            </a:r>
            <a:r>
              <a:rPr lang="en-US" altLang="en-US" sz="2400" dirty="0">
                <a:latin typeface="Consolas" panose="020B0609020204030204" pitchFamily="49" charset="0"/>
                <a:sym typeface="Symbol" panose="05050102010706020507" pitchFamily="18" charset="2"/>
              </a:rPr>
              <a:t> (Q not empty)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400" dirty="0">
                <a:latin typeface="Consolas" panose="020B0609020204030204" pitchFamily="49" charset="0"/>
                <a:sym typeface="Symbol" panose="05050102010706020507" pitchFamily="18" charset="2"/>
              </a:rPr>
              <a:t>        u = </a:t>
            </a:r>
            <a:r>
              <a:rPr lang="en-US" altLang="en-US" sz="2400" dirty="0" err="1">
                <a:latin typeface="Consolas" panose="020B0609020204030204" pitchFamily="49" charset="0"/>
                <a:sym typeface="Symbol" panose="05050102010706020507" pitchFamily="18" charset="2"/>
              </a:rPr>
              <a:t>ExtractMin</a:t>
            </a:r>
            <a:r>
              <a:rPr lang="en-US" altLang="en-US" sz="2400" dirty="0">
                <a:latin typeface="Consolas" panose="020B0609020204030204" pitchFamily="49" charset="0"/>
                <a:sym typeface="Symbol" panose="05050102010706020507" pitchFamily="18" charset="2"/>
              </a:rPr>
              <a:t>(Q);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400" dirty="0">
                <a:latin typeface="Consolas" panose="020B0609020204030204" pitchFamily="49" charset="0"/>
                <a:sym typeface="Symbol" panose="05050102010706020507" pitchFamily="18" charset="2"/>
              </a:rPr>
              <a:t>        </a:t>
            </a:r>
            <a:r>
              <a:rPr lang="en-US" altLang="en-US" sz="2400" dirty="0">
                <a:solidFill>
                  <a:srgbClr val="0070C0"/>
                </a:solidFill>
                <a:latin typeface="Consolas" panose="020B0609020204030204" pitchFamily="49" charset="0"/>
                <a:sym typeface="Symbol" panose="05050102010706020507" pitchFamily="18" charset="2"/>
              </a:rPr>
              <a:t>for</a:t>
            </a:r>
            <a:r>
              <a:rPr lang="en-US" altLang="en-US" sz="2400" dirty="0">
                <a:latin typeface="Consolas" panose="020B0609020204030204" pitchFamily="49" charset="0"/>
                <a:sym typeface="Symbol" panose="05050102010706020507" pitchFamily="18" charset="2"/>
              </a:rPr>
              <a:t> </a:t>
            </a:r>
            <a:r>
              <a:rPr lang="en-US" altLang="en-US" sz="2400" dirty="0">
                <a:solidFill>
                  <a:srgbClr val="0070C0"/>
                </a:solidFill>
                <a:latin typeface="Consolas" panose="020B0609020204030204" pitchFamily="49" charset="0"/>
                <a:sym typeface="Symbol" panose="05050102010706020507" pitchFamily="18" charset="2"/>
              </a:rPr>
              <a:t>each</a:t>
            </a:r>
            <a:r>
              <a:rPr lang="en-US" altLang="en-US" sz="2400" dirty="0">
                <a:latin typeface="Consolas" panose="020B0609020204030204" pitchFamily="49" charset="0"/>
                <a:sym typeface="Symbol" panose="05050102010706020507" pitchFamily="18" charset="2"/>
              </a:rPr>
              <a:t> </a:t>
            </a:r>
            <a:r>
              <a:rPr lang="en-US" altLang="en-US" sz="2400" i="1" dirty="0">
                <a:latin typeface="Consolas" panose="020B0609020204030204" pitchFamily="49" charset="0"/>
                <a:sym typeface="Symbol" panose="05050102010706020507" pitchFamily="18" charset="2"/>
              </a:rPr>
              <a:t>v</a:t>
            </a:r>
            <a:r>
              <a:rPr lang="en-US" altLang="en-US" sz="2400" dirty="0">
                <a:latin typeface="Consolas" panose="020B0609020204030204" pitchFamily="49" charset="0"/>
              </a:rPr>
              <a:t> </a:t>
            </a:r>
            <a:r>
              <a:rPr lang="en-US" altLang="en-US" sz="2400" dirty="0">
                <a:latin typeface="Consolas" panose="020B0609020204030204" pitchFamily="49" charset="0"/>
                <a:sym typeface="Symbol" panose="05050102010706020507" pitchFamily="18" charset="2"/>
              </a:rPr>
              <a:t> </a:t>
            </a:r>
            <a:r>
              <a:rPr lang="en-US" altLang="en-US" sz="2400" dirty="0" err="1">
                <a:latin typeface="Consolas" panose="020B0609020204030204" pitchFamily="49" charset="0"/>
                <a:sym typeface="Symbol" panose="05050102010706020507" pitchFamily="18" charset="2"/>
              </a:rPr>
              <a:t>Adj</a:t>
            </a:r>
            <a:r>
              <a:rPr lang="en-US" altLang="en-US" sz="2400" dirty="0">
                <a:latin typeface="Consolas" panose="020B0609020204030204" pitchFamily="49" charset="0"/>
                <a:sym typeface="Symbol" panose="05050102010706020507" pitchFamily="18" charset="2"/>
              </a:rPr>
              <a:t>[</a:t>
            </a:r>
            <a:r>
              <a:rPr lang="en-US" altLang="en-US" sz="2400" i="1" dirty="0">
                <a:latin typeface="Consolas" panose="020B0609020204030204" pitchFamily="49" charset="0"/>
                <a:sym typeface="Symbol" panose="05050102010706020507" pitchFamily="18" charset="2"/>
              </a:rPr>
              <a:t>u</a:t>
            </a:r>
            <a:r>
              <a:rPr lang="en-US" altLang="en-US" sz="2400" dirty="0">
                <a:latin typeface="Consolas" panose="020B0609020204030204" pitchFamily="49" charset="0"/>
                <a:sym typeface="Symbol" panose="05050102010706020507" pitchFamily="18" charset="2"/>
              </a:rPr>
              <a:t>]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400" dirty="0">
                <a:latin typeface="Consolas" panose="020B0609020204030204" pitchFamily="49" charset="0"/>
                <a:sym typeface="Symbol" panose="05050102010706020507" pitchFamily="18" charset="2"/>
              </a:rPr>
              <a:t>            </a:t>
            </a:r>
            <a:r>
              <a:rPr lang="en-US" altLang="en-US" sz="2400" dirty="0">
                <a:solidFill>
                  <a:srgbClr val="0070C0"/>
                </a:solidFill>
                <a:latin typeface="Consolas" panose="020B0609020204030204" pitchFamily="49" charset="0"/>
                <a:sym typeface="Symbol" panose="05050102010706020507" pitchFamily="18" charset="2"/>
              </a:rPr>
              <a:t>if</a:t>
            </a:r>
            <a:r>
              <a:rPr lang="en-US" altLang="en-US" sz="2400" dirty="0">
                <a:latin typeface="Consolas" panose="020B0609020204030204" pitchFamily="49" charset="0"/>
                <a:sym typeface="Symbol" panose="05050102010706020507" pitchFamily="18" charset="2"/>
              </a:rPr>
              <a:t> (v</a:t>
            </a:r>
            <a:r>
              <a:rPr lang="en-US" altLang="en-US" sz="2400" dirty="0">
                <a:latin typeface="Consolas" panose="020B0609020204030204" pitchFamily="49" charset="0"/>
              </a:rPr>
              <a:t> </a:t>
            </a:r>
            <a:r>
              <a:rPr lang="en-US" altLang="en-US" sz="2400" dirty="0">
                <a:latin typeface="Consolas" panose="020B0609020204030204" pitchFamily="49" charset="0"/>
                <a:sym typeface="Symbol" panose="05050102010706020507" pitchFamily="18" charset="2"/>
              </a:rPr>
              <a:t> Q and w(</a:t>
            </a:r>
            <a:r>
              <a:rPr lang="en-US" altLang="en-US" sz="2400" i="1" dirty="0" err="1">
                <a:latin typeface="Consolas" panose="020B0609020204030204" pitchFamily="49" charset="0"/>
                <a:sym typeface="Symbol" panose="05050102010706020507" pitchFamily="18" charset="2"/>
              </a:rPr>
              <a:t>u,v</a:t>
            </a:r>
            <a:r>
              <a:rPr lang="en-US" altLang="en-US" sz="2400" dirty="0">
                <a:latin typeface="Consolas" panose="020B0609020204030204" pitchFamily="49" charset="0"/>
                <a:sym typeface="Symbol" panose="05050102010706020507" pitchFamily="18" charset="2"/>
              </a:rPr>
              <a:t>) &lt; key[</a:t>
            </a:r>
            <a:r>
              <a:rPr lang="en-US" altLang="en-US" sz="2400" i="1" dirty="0">
                <a:latin typeface="Consolas" panose="020B0609020204030204" pitchFamily="49" charset="0"/>
                <a:sym typeface="Symbol" panose="05050102010706020507" pitchFamily="18" charset="2"/>
              </a:rPr>
              <a:t>v</a:t>
            </a:r>
            <a:r>
              <a:rPr lang="en-US" altLang="en-US" sz="2400" dirty="0">
                <a:latin typeface="Consolas" panose="020B0609020204030204" pitchFamily="49" charset="0"/>
                <a:sym typeface="Symbol" panose="05050102010706020507" pitchFamily="18" charset="2"/>
              </a:rPr>
              <a:t>])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400" dirty="0">
                <a:latin typeface="Consolas" panose="020B0609020204030204" pitchFamily="49" charset="0"/>
                <a:sym typeface="Symbol" panose="05050102010706020507" pitchFamily="18" charset="2"/>
              </a:rPr>
              <a:t>                p[v] = u;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400" dirty="0">
                <a:latin typeface="Consolas" panose="020B0609020204030204" pitchFamily="49" charset="0"/>
                <a:sym typeface="Symbol" panose="05050102010706020507" pitchFamily="18" charset="2"/>
              </a:rPr>
              <a:t>                key[v] = w(</a:t>
            </a:r>
            <a:r>
              <a:rPr lang="en-US" altLang="en-US" sz="2400" dirty="0" err="1">
                <a:latin typeface="Consolas" panose="020B0609020204030204" pitchFamily="49" charset="0"/>
                <a:sym typeface="Symbol" panose="05050102010706020507" pitchFamily="18" charset="2"/>
              </a:rPr>
              <a:t>u,v</a:t>
            </a:r>
            <a:r>
              <a:rPr lang="en-US" altLang="en-US" sz="2400" dirty="0">
                <a:latin typeface="Consolas" panose="020B0609020204030204" pitchFamily="49" charset="0"/>
                <a:sym typeface="Symbol" panose="05050102010706020507" pitchFamily="18" charset="2"/>
              </a:rPr>
              <a:t>);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dirty="0"/>
              <a:t>25-MST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C8D6E8-E2D4-466A-B54E-56FCD6F950CE}" type="slidenum">
              <a:rPr lang="en-GB" smtClean="0"/>
              <a:pPr/>
              <a:t>29</a:t>
            </a:fld>
            <a:endParaRPr lang="en-GB"/>
          </a:p>
        </p:txBody>
      </p:sp>
      <p:sp>
        <p:nvSpPr>
          <p:cNvPr id="35" name="Oval 4"/>
          <p:cNvSpPr>
            <a:spLocks noChangeArrowheads="1"/>
          </p:cNvSpPr>
          <p:nvPr/>
        </p:nvSpPr>
        <p:spPr bwMode="auto">
          <a:xfrm>
            <a:off x="4179943" y="1638197"/>
            <a:ext cx="382587" cy="381000"/>
          </a:xfrm>
          <a:prstGeom prst="ellipse">
            <a:avLst/>
          </a:prstGeom>
          <a:noFill/>
          <a:ln w="38100">
            <a:solidFill>
              <a:srgbClr val="007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sz="2000" b="1" dirty="0">
                <a:latin typeface="+mn-lt"/>
                <a:sym typeface="Symbol" panose="05050102010706020507" pitchFamily="18" charset="2"/>
              </a:rPr>
              <a:t>14</a:t>
            </a:r>
          </a:p>
        </p:txBody>
      </p:sp>
      <p:sp>
        <p:nvSpPr>
          <p:cNvPr id="36" name="Oval 5"/>
          <p:cNvSpPr>
            <a:spLocks noChangeArrowheads="1"/>
          </p:cNvSpPr>
          <p:nvPr/>
        </p:nvSpPr>
        <p:spPr bwMode="auto">
          <a:xfrm>
            <a:off x="6364343" y="1638197"/>
            <a:ext cx="381000" cy="381000"/>
          </a:xfrm>
          <a:prstGeom prst="ellipse">
            <a:avLst/>
          </a:prstGeom>
          <a:noFill/>
          <a:ln w="38100">
            <a:solidFill>
              <a:srgbClr val="007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sz="2000" b="1">
                <a:solidFill>
                  <a:srgbClr val="0070C0"/>
                </a:solidFill>
                <a:latin typeface="+mn-lt"/>
                <a:sym typeface="Symbol" panose="05050102010706020507" pitchFamily="18" charset="2"/>
              </a:rPr>
              <a:t></a:t>
            </a:r>
          </a:p>
        </p:txBody>
      </p:sp>
      <p:sp>
        <p:nvSpPr>
          <p:cNvPr id="37" name="Oval 6"/>
          <p:cNvSpPr>
            <a:spLocks noChangeArrowheads="1"/>
          </p:cNvSpPr>
          <p:nvPr/>
        </p:nvSpPr>
        <p:spPr bwMode="auto">
          <a:xfrm>
            <a:off x="8274105" y="1638197"/>
            <a:ext cx="382588" cy="381000"/>
          </a:xfrm>
          <a:prstGeom prst="ellipse">
            <a:avLst/>
          </a:prstGeom>
          <a:noFill/>
          <a:ln w="38100">
            <a:solidFill>
              <a:srgbClr val="007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sz="2000" b="1">
                <a:solidFill>
                  <a:srgbClr val="0070C0"/>
                </a:solidFill>
                <a:latin typeface="+mn-lt"/>
                <a:sym typeface="Symbol" panose="05050102010706020507" pitchFamily="18" charset="2"/>
              </a:rPr>
              <a:t></a:t>
            </a:r>
          </a:p>
        </p:txBody>
      </p:sp>
      <p:sp>
        <p:nvSpPr>
          <p:cNvPr id="38" name="Oval 7"/>
          <p:cNvSpPr>
            <a:spLocks noChangeArrowheads="1"/>
          </p:cNvSpPr>
          <p:nvPr/>
        </p:nvSpPr>
        <p:spPr bwMode="auto">
          <a:xfrm>
            <a:off x="4179943" y="2784372"/>
            <a:ext cx="382587" cy="381000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sz="2000" b="1" dirty="0">
                <a:latin typeface="+mn-lt"/>
                <a:sym typeface="Symbol" panose="05050102010706020507" pitchFamily="18" charset="2"/>
              </a:rPr>
              <a:t>0</a:t>
            </a:r>
          </a:p>
        </p:txBody>
      </p:sp>
      <p:sp>
        <p:nvSpPr>
          <p:cNvPr id="39" name="Oval 8"/>
          <p:cNvSpPr>
            <a:spLocks noChangeArrowheads="1"/>
          </p:cNvSpPr>
          <p:nvPr/>
        </p:nvSpPr>
        <p:spPr bwMode="auto">
          <a:xfrm>
            <a:off x="6364343" y="2784372"/>
            <a:ext cx="381000" cy="381000"/>
          </a:xfrm>
          <a:prstGeom prst="ellipse">
            <a:avLst/>
          </a:prstGeom>
          <a:noFill/>
          <a:ln w="38100">
            <a:solidFill>
              <a:srgbClr val="007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sz="2000" b="1">
                <a:solidFill>
                  <a:srgbClr val="0070C0"/>
                </a:solidFill>
                <a:latin typeface="+mn-lt"/>
                <a:sym typeface="Symbol" panose="05050102010706020507" pitchFamily="18" charset="2"/>
              </a:rPr>
              <a:t></a:t>
            </a:r>
          </a:p>
        </p:txBody>
      </p:sp>
      <p:sp>
        <p:nvSpPr>
          <p:cNvPr id="40" name="Oval 9"/>
          <p:cNvSpPr>
            <a:spLocks noChangeArrowheads="1"/>
          </p:cNvSpPr>
          <p:nvPr/>
        </p:nvSpPr>
        <p:spPr bwMode="auto">
          <a:xfrm>
            <a:off x="8274105" y="2784372"/>
            <a:ext cx="382588" cy="381000"/>
          </a:xfrm>
          <a:prstGeom prst="ellipse">
            <a:avLst/>
          </a:prstGeom>
          <a:noFill/>
          <a:ln w="38100">
            <a:solidFill>
              <a:srgbClr val="007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sz="2000" b="1">
                <a:solidFill>
                  <a:srgbClr val="0070C0"/>
                </a:solidFill>
                <a:latin typeface="+mn-lt"/>
                <a:sym typeface="Symbol" panose="05050102010706020507" pitchFamily="18" charset="2"/>
              </a:rPr>
              <a:t></a:t>
            </a:r>
          </a:p>
        </p:txBody>
      </p:sp>
      <p:sp>
        <p:nvSpPr>
          <p:cNvPr id="41" name="Oval 10"/>
          <p:cNvSpPr>
            <a:spLocks noChangeArrowheads="1"/>
          </p:cNvSpPr>
          <p:nvPr/>
        </p:nvSpPr>
        <p:spPr bwMode="auto">
          <a:xfrm>
            <a:off x="5272143" y="3274910"/>
            <a:ext cx="382587" cy="382587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sz="2000" b="1" dirty="0">
                <a:latin typeface="+mn-lt"/>
                <a:sym typeface="Symbol" panose="05050102010706020507" pitchFamily="18" charset="2"/>
              </a:rPr>
              <a:t>3</a:t>
            </a:r>
          </a:p>
        </p:txBody>
      </p:sp>
      <p:sp>
        <p:nvSpPr>
          <p:cNvPr id="42" name="Oval 11"/>
          <p:cNvSpPr>
            <a:spLocks noChangeArrowheads="1"/>
          </p:cNvSpPr>
          <p:nvPr/>
        </p:nvSpPr>
        <p:spPr bwMode="auto">
          <a:xfrm>
            <a:off x="5272143" y="1146072"/>
            <a:ext cx="382587" cy="382588"/>
          </a:xfrm>
          <a:prstGeom prst="ellipse">
            <a:avLst/>
          </a:prstGeom>
          <a:noFill/>
          <a:ln w="38100">
            <a:solidFill>
              <a:srgbClr val="007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sz="2000" b="1">
                <a:solidFill>
                  <a:srgbClr val="0070C0"/>
                </a:solidFill>
                <a:latin typeface="+mn-lt"/>
                <a:sym typeface="Symbol" panose="05050102010706020507" pitchFamily="18" charset="2"/>
              </a:rPr>
              <a:t></a:t>
            </a:r>
          </a:p>
        </p:txBody>
      </p:sp>
      <p:cxnSp>
        <p:nvCxnSpPr>
          <p:cNvPr id="43" name="AutoShape 12"/>
          <p:cNvCxnSpPr>
            <a:cxnSpLocks noChangeShapeType="1"/>
            <a:stCxn id="42" idx="5"/>
            <a:endCxn id="36" idx="1"/>
          </p:cNvCxnSpPr>
          <p:nvPr/>
        </p:nvCxnSpPr>
        <p:spPr bwMode="auto">
          <a:xfrm>
            <a:off x="5597580" y="1485797"/>
            <a:ext cx="822325" cy="193675"/>
          </a:xfrm>
          <a:prstGeom prst="straightConnector1">
            <a:avLst/>
          </a:prstGeom>
          <a:noFill/>
          <a:ln w="38100">
            <a:solidFill>
              <a:srgbClr val="007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4" name="AutoShape 13"/>
          <p:cNvCxnSpPr>
            <a:cxnSpLocks noChangeShapeType="1"/>
            <a:stCxn id="42" idx="3"/>
            <a:endCxn id="35" idx="7"/>
          </p:cNvCxnSpPr>
          <p:nvPr/>
        </p:nvCxnSpPr>
        <p:spPr bwMode="auto">
          <a:xfrm flipH="1">
            <a:off x="4506968" y="1485797"/>
            <a:ext cx="820737" cy="193675"/>
          </a:xfrm>
          <a:prstGeom prst="straightConnector1">
            <a:avLst/>
          </a:prstGeom>
          <a:noFill/>
          <a:ln w="38100">
            <a:solidFill>
              <a:srgbClr val="007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5" name="AutoShape 14"/>
          <p:cNvCxnSpPr>
            <a:cxnSpLocks noChangeShapeType="1"/>
            <a:stCxn id="35" idx="6"/>
            <a:endCxn id="36" idx="2"/>
          </p:cNvCxnSpPr>
          <p:nvPr/>
        </p:nvCxnSpPr>
        <p:spPr bwMode="auto">
          <a:xfrm>
            <a:off x="4575230" y="1828697"/>
            <a:ext cx="1774825" cy="0"/>
          </a:xfrm>
          <a:prstGeom prst="straightConnector1">
            <a:avLst/>
          </a:prstGeom>
          <a:noFill/>
          <a:ln w="38100">
            <a:solidFill>
              <a:srgbClr val="007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6" name="AutoShape 15"/>
          <p:cNvCxnSpPr>
            <a:cxnSpLocks noChangeShapeType="1"/>
            <a:stCxn id="38" idx="0"/>
            <a:endCxn id="35" idx="4"/>
          </p:cNvCxnSpPr>
          <p:nvPr/>
        </p:nvCxnSpPr>
        <p:spPr bwMode="auto">
          <a:xfrm flipV="1">
            <a:off x="4370443" y="2033485"/>
            <a:ext cx="0" cy="73660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 type="triangle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7" name="AutoShape 16"/>
          <p:cNvCxnSpPr>
            <a:cxnSpLocks noChangeShapeType="1"/>
            <a:stCxn id="38" idx="5"/>
            <a:endCxn id="41" idx="1"/>
          </p:cNvCxnSpPr>
          <p:nvPr/>
        </p:nvCxnSpPr>
        <p:spPr bwMode="auto">
          <a:xfrm>
            <a:off x="4506968" y="3124097"/>
            <a:ext cx="820737" cy="193675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 type="triangle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8" name="AutoShape 17"/>
          <p:cNvCxnSpPr>
            <a:cxnSpLocks noChangeShapeType="1"/>
            <a:stCxn id="41" idx="7"/>
            <a:endCxn id="39" idx="3"/>
          </p:cNvCxnSpPr>
          <p:nvPr/>
        </p:nvCxnSpPr>
        <p:spPr bwMode="auto">
          <a:xfrm flipV="1">
            <a:off x="5597580" y="3124097"/>
            <a:ext cx="822325" cy="193675"/>
          </a:xfrm>
          <a:prstGeom prst="straightConnector1">
            <a:avLst/>
          </a:prstGeom>
          <a:noFill/>
          <a:ln w="38100">
            <a:solidFill>
              <a:srgbClr val="007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9" name="AutoShape 18"/>
          <p:cNvCxnSpPr>
            <a:cxnSpLocks noChangeShapeType="1"/>
            <a:stCxn id="39" idx="0"/>
            <a:endCxn id="36" idx="4"/>
          </p:cNvCxnSpPr>
          <p:nvPr/>
        </p:nvCxnSpPr>
        <p:spPr bwMode="auto">
          <a:xfrm flipV="1">
            <a:off x="6554843" y="2033485"/>
            <a:ext cx="0" cy="736600"/>
          </a:xfrm>
          <a:prstGeom prst="straightConnector1">
            <a:avLst/>
          </a:prstGeom>
          <a:noFill/>
          <a:ln w="38100">
            <a:solidFill>
              <a:srgbClr val="007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0" name="AutoShape 19"/>
          <p:cNvCxnSpPr>
            <a:cxnSpLocks noChangeShapeType="1"/>
            <a:stCxn id="36" idx="6"/>
            <a:endCxn id="37" idx="2"/>
          </p:cNvCxnSpPr>
          <p:nvPr/>
        </p:nvCxnSpPr>
        <p:spPr bwMode="auto">
          <a:xfrm>
            <a:off x="6759630" y="1828697"/>
            <a:ext cx="1501775" cy="0"/>
          </a:xfrm>
          <a:prstGeom prst="straightConnector1">
            <a:avLst/>
          </a:prstGeom>
          <a:noFill/>
          <a:ln w="38100">
            <a:solidFill>
              <a:srgbClr val="007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1" name="AutoShape 20"/>
          <p:cNvCxnSpPr>
            <a:cxnSpLocks noChangeShapeType="1"/>
            <a:stCxn id="39" idx="6"/>
            <a:endCxn id="40" idx="2"/>
          </p:cNvCxnSpPr>
          <p:nvPr/>
        </p:nvCxnSpPr>
        <p:spPr bwMode="auto">
          <a:xfrm>
            <a:off x="6759630" y="2974872"/>
            <a:ext cx="1501775" cy="0"/>
          </a:xfrm>
          <a:prstGeom prst="straightConnector1">
            <a:avLst/>
          </a:prstGeom>
          <a:noFill/>
          <a:ln w="38100">
            <a:solidFill>
              <a:srgbClr val="007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2" name="AutoShape 21"/>
          <p:cNvCxnSpPr>
            <a:cxnSpLocks noChangeShapeType="1"/>
            <a:stCxn id="41" idx="0"/>
            <a:endCxn id="35" idx="5"/>
          </p:cNvCxnSpPr>
          <p:nvPr/>
        </p:nvCxnSpPr>
        <p:spPr bwMode="auto">
          <a:xfrm rot="5400000" flipH="1">
            <a:off x="4342662" y="2142228"/>
            <a:ext cx="1284288" cy="955675"/>
          </a:xfrm>
          <a:prstGeom prst="curvedConnector3">
            <a:avLst>
              <a:gd name="adj1" fmla="val 47829"/>
            </a:avLst>
          </a:prstGeom>
          <a:noFill/>
          <a:ln w="38100">
            <a:solidFill>
              <a:srgbClr val="007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3" name="Text Box 22"/>
          <p:cNvSpPr txBox="1">
            <a:spLocks noChangeArrowheads="1"/>
          </p:cNvSpPr>
          <p:nvPr/>
        </p:nvSpPr>
        <p:spPr bwMode="auto">
          <a:xfrm>
            <a:off x="3865056" y="2217635"/>
            <a:ext cx="57579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b="1">
                <a:solidFill>
                  <a:srgbClr val="0070C0"/>
                </a:solidFill>
                <a:latin typeface="+mn-lt"/>
              </a:rPr>
              <a:t>14</a:t>
            </a:r>
          </a:p>
        </p:txBody>
      </p:sp>
      <p:sp>
        <p:nvSpPr>
          <p:cNvPr id="54" name="Text Box 23"/>
          <p:cNvSpPr txBox="1">
            <a:spLocks noChangeArrowheads="1"/>
          </p:cNvSpPr>
          <p:nvPr/>
        </p:nvSpPr>
        <p:spPr bwMode="auto">
          <a:xfrm>
            <a:off x="4961670" y="2284940"/>
            <a:ext cx="57579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b="1" dirty="0">
                <a:solidFill>
                  <a:srgbClr val="0070C0"/>
                </a:solidFill>
                <a:latin typeface="+mn-lt"/>
              </a:rPr>
              <a:t>10</a:t>
            </a:r>
          </a:p>
        </p:txBody>
      </p:sp>
      <p:sp>
        <p:nvSpPr>
          <p:cNvPr id="55" name="Text Box 24"/>
          <p:cNvSpPr txBox="1">
            <a:spLocks noChangeArrowheads="1"/>
          </p:cNvSpPr>
          <p:nvPr/>
        </p:nvSpPr>
        <p:spPr bwMode="auto">
          <a:xfrm>
            <a:off x="4702614" y="3189185"/>
            <a:ext cx="38023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b="1">
                <a:solidFill>
                  <a:srgbClr val="0070C0"/>
                </a:solidFill>
                <a:latin typeface="+mn-lt"/>
              </a:rPr>
              <a:t>3</a:t>
            </a:r>
          </a:p>
        </p:txBody>
      </p:sp>
      <p:sp>
        <p:nvSpPr>
          <p:cNvPr id="56" name="Text Box 25"/>
          <p:cNvSpPr txBox="1">
            <a:spLocks noChangeArrowheads="1"/>
          </p:cNvSpPr>
          <p:nvPr/>
        </p:nvSpPr>
        <p:spPr bwMode="auto">
          <a:xfrm>
            <a:off x="4702614" y="1222272"/>
            <a:ext cx="38023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b="1">
                <a:solidFill>
                  <a:srgbClr val="0070C0"/>
                </a:solidFill>
                <a:latin typeface="+mn-lt"/>
              </a:rPr>
              <a:t>6</a:t>
            </a:r>
          </a:p>
        </p:txBody>
      </p:sp>
      <p:sp>
        <p:nvSpPr>
          <p:cNvPr id="57" name="Text Box 26"/>
          <p:cNvSpPr txBox="1">
            <a:spLocks noChangeArrowheads="1"/>
          </p:cNvSpPr>
          <p:nvPr/>
        </p:nvSpPr>
        <p:spPr bwMode="auto">
          <a:xfrm>
            <a:off x="5899589" y="1222272"/>
            <a:ext cx="38023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b="1">
                <a:solidFill>
                  <a:srgbClr val="0070C0"/>
                </a:solidFill>
                <a:latin typeface="+mn-lt"/>
              </a:rPr>
              <a:t>4</a:t>
            </a:r>
          </a:p>
        </p:txBody>
      </p:sp>
      <p:sp>
        <p:nvSpPr>
          <p:cNvPr id="58" name="Text Box 27"/>
          <p:cNvSpPr txBox="1">
            <a:spLocks noChangeArrowheads="1"/>
          </p:cNvSpPr>
          <p:nvPr/>
        </p:nvSpPr>
        <p:spPr bwMode="auto">
          <a:xfrm>
            <a:off x="5295484" y="1782311"/>
            <a:ext cx="38023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b="1" dirty="0">
                <a:solidFill>
                  <a:srgbClr val="0070C0"/>
                </a:solidFill>
                <a:latin typeface="+mn-lt"/>
              </a:rPr>
              <a:t>5</a:t>
            </a:r>
          </a:p>
        </p:txBody>
      </p:sp>
      <p:sp>
        <p:nvSpPr>
          <p:cNvPr id="59" name="Text Box 28"/>
          <p:cNvSpPr txBox="1">
            <a:spLocks noChangeArrowheads="1"/>
          </p:cNvSpPr>
          <p:nvPr/>
        </p:nvSpPr>
        <p:spPr bwMode="auto">
          <a:xfrm>
            <a:off x="6499664" y="2250972"/>
            <a:ext cx="38023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b="1">
                <a:solidFill>
                  <a:srgbClr val="0070C0"/>
                </a:solidFill>
                <a:latin typeface="+mn-lt"/>
              </a:rPr>
              <a:t>2</a:t>
            </a:r>
          </a:p>
        </p:txBody>
      </p:sp>
      <p:sp>
        <p:nvSpPr>
          <p:cNvPr id="60" name="Text Box 29"/>
          <p:cNvSpPr txBox="1">
            <a:spLocks noChangeArrowheads="1"/>
          </p:cNvSpPr>
          <p:nvPr/>
        </p:nvSpPr>
        <p:spPr bwMode="auto">
          <a:xfrm>
            <a:off x="7318814" y="1450872"/>
            <a:ext cx="38023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b="1">
                <a:solidFill>
                  <a:srgbClr val="0070C0"/>
                </a:solidFill>
                <a:latin typeface="+mn-lt"/>
              </a:rPr>
              <a:t>9</a:t>
            </a:r>
          </a:p>
        </p:txBody>
      </p:sp>
      <p:sp>
        <p:nvSpPr>
          <p:cNvPr id="61" name="Text Box 30"/>
          <p:cNvSpPr txBox="1">
            <a:spLocks noChangeArrowheads="1"/>
          </p:cNvSpPr>
          <p:nvPr/>
        </p:nvSpPr>
        <p:spPr bwMode="auto">
          <a:xfrm>
            <a:off x="7224206" y="2585935"/>
            <a:ext cx="57579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b="1">
                <a:solidFill>
                  <a:srgbClr val="0070C0"/>
                </a:solidFill>
                <a:latin typeface="+mn-lt"/>
              </a:rPr>
              <a:t>15</a:t>
            </a:r>
          </a:p>
        </p:txBody>
      </p:sp>
      <p:sp>
        <p:nvSpPr>
          <p:cNvPr id="62" name="Text Box 31"/>
          <p:cNvSpPr txBox="1">
            <a:spLocks noChangeArrowheads="1"/>
          </p:cNvSpPr>
          <p:nvPr/>
        </p:nvSpPr>
        <p:spPr bwMode="auto">
          <a:xfrm>
            <a:off x="5839264" y="3208235"/>
            <a:ext cx="38023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b="1">
                <a:solidFill>
                  <a:srgbClr val="0070C0"/>
                </a:solidFill>
                <a:latin typeface="+mn-lt"/>
              </a:rPr>
              <a:t>8</a:t>
            </a:r>
          </a:p>
        </p:txBody>
      </p:sp>
      <p:sp>
        <p:nvSpPr>
          <p:cNvPr id="63" name="Text Box 33"/>
          <p:cNvSpPr txBox="1">
            <a:spLocks noChangeArrowheads="1"/>
          </p:cNvSpPr>
          <p:nvPr/>
        </p:nvSpPr>
        <p:spPr bwMode="auto">
          <a:xfrm>
            <a:off x="5294771" y="3958163"/>
            <a:ext cx="34817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sz="2000" b="1" dirty="0">
                <a:solidFill>
                  <a:srgbClr val="0070C0"/>
                </a:solidFill>
                <a:latin typeface="+mj-lt"/>
              </a:rPr>
              <a:t>u</a:t>
            </a:r>
          </a:p>
        </p:txBody>
      </p:sp>
      <p:cxnSp>
        <p:nvCxnSpPr>
          <p:cNvPr id="64" name="AutoShape 34"/>
          <p:cNvCxnSpPr>
            <a:cxnSpLocks noChangeShapeType="1"/>
          </p:cNvCxnSpPr>
          <p:nvPr/>
        </p:nvCxnSpPr>
        <p:spPr bwMode="auto">
          <a:xfrm flipH="1" flipV="1">
            <a:off x="5448143" y="3690906"/>
            <a:ext cx="11842" cy="307990"/>
          </a:xfrm>
          <a:prstGeom prst="straightConnector1">
            <a:avLst/>
          </a:prstGeom>
          <a:noFill/>
          <a:ln w="25400">
            <a:solidFill>
              <a:srgbClr val="0070C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7944297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Spanning Trees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spanning tree is not necessarily unique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dirty="0"/>
              <a:t>25-MST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C8D6E8-E2D4-466A-B54E-56FCD6F950CE}" type="slidenum">
              <a:rPr lang="en-GB" smtClean="0"/>
              <a:pPr/>
              <a:t>3</a:t>
            </a:fld>
            <a:endParaRPr lang="en-GB"/>
          </a:p>
        </p:txBody>
      </p:sp>
      <p:grpSp>
        <p:nvGrpSpPr>
          <p:cNvPr id="52" name="Group 51"/>
          <p:cNvGrpSpPr/>
          <p:nvPr/>
        </p:nvGrpSpPr>
        <p:grpSpPr>
          <a:xfrm>
            <a:off x="4037856" y="3082280"/>
            <a:ext cx="990600" cy="1066800"/>
            <a:chOff x="4037856" y="2882280"/>
            <a:chExt cx="990600" cy="1066800"/>
          </a:xfrm>
        </p:grpSpPr>
        <p:sp>
          <p:nvSpPr>
            <p:cNvPr id="16" name="Oval 59"/>
            <p:cNvSpPr>
              <a:spLocks noChangeArrowheads="1"/>
            </p:cNvSpPr>
            <p:nvPr/>
          </p:nvSpPr>
          <p:spPr bwMode="auto">
            <a:xfrm>
              <a:off x="4037856" y="2882280"/>
              <a:ext cx="304800" cy="3048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l-GR" altLang="en-US"/>
            </a:p>
          </p:txBody>
        </p:sp>
        <p:sp>
          <p:nvSpPr>
            <p:cNvPr id="17" name="Oval 60"/>
            <p:cNvSpPr>
              <a:spLocks noChangeArrowheads="1"/>
            </p:cNvSpPr>
            <p:nvPr/>
          </p:nvSpPr>
          <p:spPr bwMode="auto">
            <a:xfrm>
              <a:off x="4723656" y="2882280"/>
              <a:ext cx="304800" cy="3048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l-GR" altLang="en-US"/>
            </a:p>
          </p:txBody>
        </p:sp>
        <p:sp>
          <p:nvSpPr>
            <p:cNvPr id="18" name="Oval 61"/>
            <p:cNvSpPr>
              <a:spLocks noChangeArrowheads="1"/>
            </p:cNvSpPr>
            <p:nvPr/>
          </p:nvSpPr>
          <p:spPr bwMode="auto">
            <a:xfrm>
              <a:off x="4037856" y="3644280"/>
              <a:ext cx="304800" cy="3048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l-GR" altLang="en-US"/>
            </a:p>
          </p:txBody>
        </p:sp>
        <p:sp>
          <p:nvSpPr>
            <p:cNvPr id="19" name="Oval 62"/>
            <p:cNvSpPr>
              <a:spLocks noChangeArrowheads="1"/>
            </p:cNvSpPr>
            <p:nvPr/>
          </p:nvSpPr>
          <p:spPr bwMode="auto">
            <a:xfrm>
              <a:off x="4723656" y="3644280"/>
              <a:ext cx="304800" cy="3048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l-GR" altLang="en-US"/>
            </a:p>
          </p:txBody>
        </p:sp>
        <p:cxnSp>
          <p:nvCxnSpPr>
            <p:cNvPr id="20" name="AutoShape 63"/>
            <p:cNvCxnSpPr>
              <a:cxnSpLocks noChangeShapeType="1"/>
              <a:stCxn id="16" idx="6"/>
              <a:endCxn id="17" idx="2"/>
            </p:cNvCxnSpPr>
            <p:nvPr/>
          </p:nvCxnSpPr>
          <p:spPr bwMode="auto">
            <a:xfrm>
              <a:off x="4342656" y="3034680"/>
              <a:ext cx="381000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" name="AutoShape 64"/>
            <p:cNvCxnSpPr>
              <a:cxnSpLocks noChangeShapeType="1"/>
              <a:stCxn id="16" idx="4"/>
              <a:endCxn id="18" idx="0"/>
            </p:cNvCxnSpPr>
            <p:nvPr/>
          </p:nvCxnSpPr>
          <p:spPr bwMode="auto">
            <a:xfrm>
              <a:off x="4190256" y="3187080"/>
              <a:ext cx="0" cy="4572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" name="AutoShape 66"/>
            <p:cNvCxnSpPr>
              <a:cxnSpLocks noChangeShapeType="1"/>
              <a:stCxn id="17" idx="4"/>
              <a:endCxn id="19" idx="0"/>
            </p:cNvCxnSpPr>
            <p:nvPr/>
          </p:nvCxnSpPr>
          <p:spPr bwMode="auto">
            <a:xfrm>
              <a:off x="4876056" y="3187080"/>
              <a:ext cx="0" cy="4572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53" name="Group 52"/>
          <p:cNvGrpSpPr/>
          <p:nvPr/>
        </p:nvGrpSpPr>
        <p:grpSpPr>
          <a:xfrm>
            <a:off x="5790456" y="3082280"/>
            <a:ext cx="990600" cy="1066800"/>
            <a:chOff x="5790456" y="2882280"/>
            <a:chExt cx="990600" cy="1066800"/>
          </a:xfrm>
        </p:grpSpPr>
        <p:sp>
          <p:nvSpPr>
            <p:cNvPr id="23" name="Oval 69"/>
            <p:cNvSpPr>
              <a:spLocks noChangeArrowheads="1"/>
            </p:cNvSpPr>
            <p:nvPr/>
          </p:nvSpPr>
          <p:spPr bwMode="auto">
            <a:xfrm>
              <a:off x="5790456" y="2882280"/>
              <a:ext cx="304800" cy="3048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l-GR" altLang="en-US"/>
            </a:p>
          </p:txBody>
        </p:sp>
        <p:sp>
          <p:nvSpPr>
            <p:cNvPr id="24" name="Oval 70"/>
            <p:cNvSpPr>
              <a:spLocks noChangeArrowheads="1"/>
            </p:cNvSpPr>
            <p:nvPr/>
          </p:nvSpPr>
          <p:spPr bwMode="auto">
            <a:xfrm>
              <a:off x="6476256" y="2882280"/>
              <a:ext cx="304800" cy="3048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l-GR" altLang="en-US"/>
            </a:p>
          </p:txBody>
        </p:sp>
        <p:sp>
          <p:nvSpPr>
            <p:cNvPr id="25" name="Oval 71"/>
            <p:cNvSpPr>
              <a:spLocks noChangeArrowheads="1"/>
            </p:cNvSpPr>
            <p:nvPr/>
          </p:nvSpPr>
          <p:spPr bwMode="auto">
            <a:xfrm>
              <a:off x="5790456" y="3644280"/>
              <a:ext cx="304800" cy="3048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l-GR" altLang="en-US"/>
            </a:p>
          </p:txBody>
        </p:sp>
        <p:sp>
          <p:nvSpPr>
            <p:cNvPr id="26" name="Oval 72"/>
            <p:cNvSpPr>
              <a:spLocks noChangeArrowheads="1"/>
            </p:cNvSpPr>
            <p:nvPr/>
          </p:nvSpPr>
          <p:spPr bwMode="auto">
            <a:xfrm>
              <a:off x="6476256" y="3644280"/>
              <a:ext cx="304800" cy="3048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l-GR" altLang="en-US"/>
            </a:p>
          </p:txBody>
        </p:sp>
        <p:cxnSp>
          <p:nvCxnSpPr>
            <p:cNvPr id="27" name="AutoShape 74"/>
            <p:cNvCxnSpPr>
              <a:cxnSpLocks noChangeShapeType="1"/>
              <a:stCxn id="23" idx="4"/>
              <a:endCxn id="25" idx="0"/>
            </p:cNvCxnSpPr>
            <p:nvPr/>
          </p:nvCxnSpPr>
          <p:spPr bwMode="auto">
            <a:xfrm>
              <a:off x="5942856" y="3187080"/>
              <a:ext cx="0" cy="4572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" name="AutoShape 75"/>
            <p:cNvCxnSpPr>
              <a:cxnSpLocks noChangeShapeType="1"/>
              <a:stCxn id="25" idx="6"/>
              <a:endCxn id="26" idx="2"/>
            </p:cNvCxnSpPr>
            <p:nvPr/>
          </p:nvCxnSpPr>
          <p:spPr bwMode="auto">
            <a:xfrm>
              <a:off x="6095256" y="3796680"/>
              <a:ext cx="381000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9" name="AutoShape 76"/>
            <p:cNvCxnSpPr>
              <a:cxnSpLocks noChangeShapeType="1"/>
              <a:stCxn id="24" idx="4"/>
              <a:endCxn id="26" idx="0"/>
            </p:cNvCxnSpPr>
            <p:nvPr/>
          </p:nvCxnSpPr>
          <p:spPr bwMode="auto">
            <a:xfrm>
              <a:off x="6628656" y="3187080"/>
              <a:ext cx="0" cy="4572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54" name="Group 53"/>
          <p:cNvGrpSpPr/>
          <p:nvPr/>
        </p:nvGrpSpPr>
        <p:grpSpPr>
          <a:xfrm>
            <a:off x="7619256" y="3082280"/>
            <a:ext cx="990600" cy="1066800"/>
            <a:chOff x="7619256" y="2882280"/>
            <a:chExt cx="990600" cy="1066800"/>
          </a:xfrm>
        </p:grpSpPr>
        <p:sp>
          <p:nvSpPr>
            <p:cNvPr id="30" name="Oval 79"/>
            <p:cNvSpPr>
              <a:spLocks noChangeArrowheads="1"/>
            </p:cNvSpPr>
            <p:nvPr/>
          </p:nvSpPr>
          <p:spPr bwMode="auto">
            <a:xfrm>
              <a:off x="7619256" y="2882280"/>
              <a:ext cx="304800" cy="3048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l-GR" altLang="en-US"/>
            </a:p>
          </p:txBody>
        </p:sp>
        <p:sp>
          <p:nvSpPr>
            <p:cNvPr id="31" name="Oval 80"/>
            <p:cNvSpPr>
              <a:spLocks noChangeArrowheads="1"/>
            </p:cNvSpPr>
            <p:nvPr/>
          </p:nvSpPr>
          <p:spPr bwMode="auto">
            <a:xfrm>
              <a:off x="8305056" y="2882280"/>
              <a:ext cx="304800" cy="3048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l-GR" altLang="en-US"/>
            </a:p>
          </p:txBody>
        </p:sp>
        <p:sp>
          <p:nvSpPr>
            <p:cNvPr id="32" name="Oval 81"/>
            <p:cNvSpPr>
              <a:spLocks noChangeArrowheads="1"/>
            </p:cNvSpPr>
            <p:nvPr/>
          </p:nvSpPr>
          <p:spPr bwMode="auto">
            <a:xfrm>
              <a:off x="7619256" y="3644280"/>
              <a:ext cx="304800" cy="3048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l-GR" altLang="en-US"/>
            </a:p>
          </p:txBody>
        </p:sp>
        <p:sp>
          <p:nvSpPr>
            <p:cNvPr id="33" name="Oval 82"/>
            <p:cNvSpPr>
              <a:spLocks noChangeArrowheads="1"/>
            </p:cNvSpPr>
            <p:nvPr/>
          </p:nvSpPr>
          <p:spPr bwMode="auto">
            <a:xfrm>
              <a:off x="8305056" y="3644280"/>
              <a:ext cx="304800" cy="3048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l-GR" altLang="en-US"/>
            </a:p>
          </p:txBody>
        </p:sp>
        <p:cxnSp>
          <p:nvCxnSpPr>
            <p:cNvPr id="34" name="AutoShape 86"/>
            <p:cNvCxnSpPr>
              <a:cxnSpLocks noChangeShapeType="1"/>
              <a:stCxn id="31" idx="4"/>
              <a:endCxn id="33" idx="0"/>
            </p:cNvCxnSpPr>
            <p:nvPr/>
          </p:nvCxnSpPr>
          <p:spPr bwMode="auto">
            <a:xfrm>
              <a:off x="8457456" y="3187080"/>
              <a:ext cx="0" cy="4572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5" name="AutoShape 87"/>
            <p:cNvCxnSpPr>
              <a:cxnSpLocks noChangeShapeType="1"/>
              <a:stCxn id="31" idx="3"/>
              <a:endCxn id="32" idx="7"/>
            </p:cNvCxnSpPr>
            <p:nvPr/>
          </p:nvCxnSpPr>
          <p:spPr bwMode="auto">
            <a:xfrm flipH="1">
              <a:off x="7879606" y="3142630"/>
              <a:ext cx="469900" cy="5461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6" name="AutoShape 88"/>
            <p:cNvCxnSpPr>
              <a:cxnSpLocks noChangeShapeType="1"/>
              <a:stCxn id="30" idx="5"/>
              <a:endCxn id="33" idx="1"/>
            </p:cNvCxnSpPr>
            <p:nvPr/>
          </p:nvCxnSpPr>
          <p:spPr bwMode="auto">
            <a:xfrm>
              <a:off x="7879606" y="3142630"/>
              <a:ext cx="469900" cy="5461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51" name="Group 50"/>
          <p:cNvGrpSpPr/>
          <p:nvPr/>
        </p:nvGrpSpPr>
        <p:grpSpPr>
          <a:xfrm>
            <a:off x="2437656" y="3082280"/>
            <a:ext cx="990600" cy="1066800"/>
            <a:chOff x="2437656" y="2882280"/>
            <a:chExt cx="990600" cy="1066800"/>
          </a:xfrm>
        </p:grpSpPr>
        <p:sp>
          <p:nvSpPr>
            <p:cNvPr id="37" name="Oval 89"/>
            <p:cNvSpPr>
              <a:spLocks noChangeArrowheads="1"/>
            </p:cNvSpPr>
            <p:nvPr/>
          </p:nvSpPr>
          <p:spPr bwMode="auto">
            <a:xfrm>
              <a:off x="2437656" y="2882280"/>
              <a:ext cx="304800" cy="3048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l-GR" altLang="en-US"/>
            </a:p>
          </p:txBody>
        </p:sp>
        <p:sp>
          <p:nvSpPr>
            <p:cNvPr id="38" name="Oval 90"/>
            <p:cNvSpPr>
              <a:spLocks noChangeArrowheads="1"/>
            </p:cNvSpPr>
            <p:nvPr/>
          </p:nvSpPr>
          <p:spPr bwMode="auto">
            <a:xfrm>
              <a:off x="3123456" y="2882280"/>
              <a:ext cx="304800" cy="3048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l-GR" altLang="en-US"/>
            </a:p>
          </p:txBody>
        </p:sp>
        <p:sp>
          <p:nvSpPr>
            <p:cNvPr id="39" name="Oval 91"/>
            <p:cNvSpPr>
              <a:spLocks noChangeArrowheads="1"/>
            </p:cNvSpPr>
            <p:nvPr/>
          </p:nvSpPr>
          <p:spPr bwMode="auto">
            <a:xfrm>
              <a:off x="2437656" y="3644280"/>
              <a:ext cx="304800" cy="3048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l-GR" altLang="en-US"/>
            </a:p>
          </p:txBody>
        </p:sp>
        <p:sp>
          <p:nvSpPr>
            <p:cNvPr id="40" name="Oval 92"/>
            <p:cNvSpPr>
              <a:spLocks noChangeArrowheads="1"/>
            </p:cNvSpPr>
            <p:nvPr/>
          </p:nvSpPr>
          <p:spPr bwMode="auto">
            <a:xfrm>
              <a:off x="3123456" y="3644280"/>
              <a:ext cx="304800" cy="3048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l-GR" altLang="en-US"/>
            </a:p>
          </p:txBody>
        </p:sp>
        <p:cxnSp>
          <p:nvCxnSpPr>
            <p:cNvPr id="41" name="AutoShape 93"/>
            <p:cNvCxnSpPr>
              <a:cxnSpLocks noChangeShapeType="1"/>
              <a:stCxn id="37" idx="6"/>
              <a:endCxn id="38" idx="2"/>
            </p:cNvCxnSpPr>
            <p:nvPr/>
          </p:nvCxnSpPr>
          <p:spPr bwMode="auto">
            <a:xfrm>
              <a:off x="2742456" y="3034680"/>
              <a:ext cx="381000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2" name="AutoShape 95"/>
            <p:cNvCxnSpPr>
              <a:cxnSpLocks noChangeShapeType="1"/>
              <a:stCxn id="39" idx="6"/>
              <a:endCxn id="40" idx="2"/>
            </p:cNvCxnSpPr>
            <p:nvPr/>
          </p:nvCxnSpPr>
          <p:spPr bwMode="auto">
            <a:xfrm>
              <a:off x="2742456" y="3796680"/>
              <a:ext cx="381000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3" name="AutoShape 98"/>
            <p:cNvCxnSpPr>
              <a:cxnSpLocks noChangeShapeType="1"/>
              <a:stCxn id="37" idx="5"/>
              <a:endCxn id="40" idx="1"/>
            </p:cNvCxnSpPr>
            <p:nvPr/>
          </p:nvCxnSpPr>
          <p:spPr bwMode="auto">
            <a:xfrm>
              <a:off x="2698006" y="3142630"/>
              <a:ext cx="469900" cy="5461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44" name="AutoShape 99"/>
          <p:cNvSpPr>
            <a:spLocks noChangeArrowheads="1"/>
          </p:cNvSpPr>
          <p:nvPr/>
        </p:nvSpPr>
        <p:spPr bwMode="auto">
          <a:xfrm>
            <a:off x="1828056" y="3463280"/>
            <a:ext cx="381000" cy="228600"/>
          </a:xfrm>
          <a:prstGeom prst="rightArrow">
            <a:avLst>
              <a:gd name="adj1" fmla="val 50000"/>
              <a:gd name="adj2" fmla="val 416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endParaRPr lang="el-GR" altLang="en-US"/>
          </a:p>
        </p:txBody>
      </p:sp>
      <p:sp>
        <p:nvSpPr>
          <p:cNvPr id="45" name="Text Box 100"/>
          <p:cNvSpPr txBox="1">
            <a:spLocks noChangeArrowheads="1"/>
          </p:cNvSpPr>
          <p:nvPr/>
        </p:nvSpPr>
        <p:spPr bwMode="auto">
          <a:xfrm>
            <a:off x="3472705" y="3463280"/>
            <a:ext cx="48895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800" dirty="0">
                <a:latin typeface="+mj-lt"/>
              </a:rPr>
              <a:t>or</a:t>
            </a:r>
            <a:endParaRPr lang="en-US" altLang="en-US" dirty="0">
              <a:latin typeface="+mj-lt"/>
            </a:endParaRPr>
          </a:p>
        </p:txBody>
      </p:sp>
      <p:sp>
        <p:nvSpPr>
          <p:cNvPr id="46" name="Text Box 101"/>
          <p:cNvSpPr txBox="1">
            <a:spLocks noChangeArrowheads="1"/>
          </p:cNvSpPr>
          <p:nvPr/>
        </p:nvSpPr>
        <p:spPr bwMode="auto">
          <a:xfrm>
            <a:off x="5180856" y="3463280"/>
            <a:ext cx="4572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800" dirty="0">
                <a:latin typeface="+mj-lt"/>
              </a:rPr>
              <a:t>or</a:t>
            </a:r>
            <a:endParaRPr lang="en-US" altLang="en-US" dirty="0">
              <a:latin typeface="+mj-lt"/>
            </a:endParaRPr>
          </a:p>
        </p:txBody>
      </p:sp>
      <p:sp>
        <p:nvSpPr>
          <p:cNvPr id="47" name="Text Box 103"/>
          <p:cNvSpPr txBox="1">
            <a:spLocks noChangeArrowheads="1"/>
          </p:cNvSpPr>
          <p:nvPr/>
        </p:nvSpPr>
        <p:spPr bwMode="auto">
          <a:xfrm>
            <a:off x="7009655" y="3463280"/>
            <a:ext cx="45719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800" dirty="0">
                <a:latin typeface="+mj-lt"/>
              </a:rPr>
              <a:t>or</a:t>
            </a:r>
            <a:endParaRPr lang="en-US" altLang="en-US" dirty="0">
              <a:latin typeface="+mj-lt"/>
            </a:endParaRPr>
          </a:p>
        </p:txBody>
      </p:sp>
      <p:sp>
        <p:nvSpPr>
          <p:cNvPr id="48" name="Text Box 104"/>
          <p:cNvSpPr txBox="1">
            <a:spLocks noChangeArrowheads="1"/>
          </p:cNvSpPr>
          <p:nvPr/>
        </p:nvSpPr>
        <p:spPr bwMode="auto">
          <a:xfrm>
            <a:off x="3275856" y="2548880"/>
            <a:ext cx="4724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2000" dirty="0">
                <a:latin typeface="+mj-lt"/>
              </a:rPr>
              <a:t>Some Spanning Trees from Graph A</a:t>
            </a:r>
            <a:endParaRPr lang="en-US" altLang="en-US" dirty="0">
              <a:latin typeface="+mj-lt"/>
            </a:endParaRPr>
          </a:p>
        </p:txBody>
      </p:sp>
      <p:grpSp>
        <p:nvGrpSpPr>
          <p:cNvPr id="50" name="Group 49"/>
          <p:cNvGrpSpPr/>
          <p:nvPr/>
        </p:nvGrpSpPr>
        <p:grpSpPr>
          <a:xfrm>
            <a:off x="608856" y="2548880"/>
            <a:ext cx="1104900" cy="1600200"/>
            <a:chOff x="608856" y="2348880"/>
            <a:chExt cx="1104900" cy="1600200"/>
          </a:xfrm>
        </p:grpSpPr>
        <p:sp>
          <p:nvSpPr>
            <p:cNvPr id="6" name="Oval 4"/>
            <p:cNvSpPr>
              <a:spLocks noChangeArrowheads="1"/>
            </p:cNvSpPr>
            <p:nvPr/>
          </p:nvSpPr>
          <p:spPr bwMode="auto">
            <a:xfrm>
              <a:off x="608856" y="2882280"/>
              <a:ext cx="304800" cy="3048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l-GR" altLang="en-US"/>
            </a:p>
          </p:txBody>
        </p:sp>
        <p:sp>
          <p:nvSpPr>
            <p:cNvPr id="7" name="Oval 5"/>
            <p:cNvSpPr>
              <a:spLocks noChangeArrowheads="1"/>
            </p:cNvSpPr>
            <p:nvPr/>
          </p:nvSpPr>
          <p:spPr bwMode="auto">
            <a:xfrm>
              <a:off x="1294656" y="2882280"/>
              <a:ext cx="304800" cy="3048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l-GR" altLang="en-US"/>
            </a:p>
          </p:txBody>
        </p:sp>
        <p:sp>
          <p:nvSpPr>
            <p:cNvPr id="8" name="Oval 6"/>
            <p:cNvSpPr>
              <a:spLocks noChangeArrowheads="1"/>
            </p:cNvSpPr>
            <p:nvPr/>
          </p:nvSpPr>
          <p:spPr bwMode="auto">
            <a:xfrm>
              <a:off x="608856" y="3644280"/>
              <a:ext cx="304800" cy="3048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l-GR" altLang="en-US"/>
            </a:p>
          </p:txBody>
        </p:sp>
        <p:sp>
          <p:nvSpPr>
            <p:cNvPr id="9" name="Oval 7"/>
            <p:cNvSpPr>
              <a:spLocks noChangeArrowheads="1"/>
            </p:cNvSpPr>
            <p:nvPr/>
          </p:nvSpPr>
          <p:spPr bwMode="auto">
            <a:xfrm>
              <a:off x="1294656" y="3644280"/>
              <a:ext cx="304800" cy="3048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l-GR" altLang="en-US"/>
            </a:p>
          </p:txBody>
        </p:sp>
        <p:cxnSp>
          <p:nvCxnSpPr>
            <p:cNvPr id="10" name="AutoShape 13"/>
            <p:cNvCxnSpPr>
              <a:cxnSpLocks noChangeShapeType="1"/>
              <a:stCxn id="6" idx="6"/>
              <a:endCxn id="7" idx="2"/>
            </p:cNvCxnSpPr>
            <p:nvPr/>
          </p:nvCxnSpPr>
          <p:spPr bwMode="auto">
            <a:xfrm>
              <a:off x="913656" y="3034680"/>
              <a:ext cx="381000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" name="AutoShape 14"/>
            <p:cNvCxnSpPr>
              <a:cxnSpLocks noChangeShapeType="1"/>
              <a:stCxn id="6" idx="4"/>
              <a:endCxn id="8" idx="0"/>
            </p:cNvCxnSpPr>
            <p:nvPr/>
          </p:nvCxnSpPr>
          <p:spPr bwMode="auto">
            <a:xfrm>
              <a:off x="761256" y="3187080"/>
              <a:ext cx="0" cy="4572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" name="AutoShape 15"/>
            <p:cNvCxnSpPr>
              <a:cxnSpLocks noChangeShapeType="1"/>
              <a:stCxn id="8" idx="6"/>
              <a:endCxn id="9" idx="2"/>
            </p:cNvCxnSpPr>
            <p:nvPr/>
          </p:nvCxnSpPr>
          <p:spPr bwMode="auto">
            <a:xfrm>
              <a:off x="913656" y="3796680"/>
              <a:ext cx="381000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3" name="AutoShape 16"/>
            <p:cNvCxnSpPr>
              <a:cxnSpLocks noChangeShapeType="1"/>
              <a:stCxn id="7" idx="4"/>
              <a:endCxn id="9" idx="0"/>
            </p:cNvCxnSpPr>
            <p:nvPr/>
          </p:nvCxnSpPr>
          <p:spPr bwMode="auto">
            <a:xfrm>
              <a:off x="1447056" y="3187080"/>
              <a:ext cx="0" cy="4572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" name="AutoShape 17"/>
            <p:cNvCxnSpPr>
              <a:cxnSpLocks noChangeShapeType="1"/>
              <a:stCxn id="7" idx="3"/>
              <a:endCxn id="8" idx="7"/>
            </p:cNvCxnSpPr>
            <p:nvPr/>
          </p:nvCxnSpPr>
          <p:spPr bwMode="auto">
            <a:xfrm flipH="1">
              <a:off x="869206" y="3142630"/>
              <a:ext cx="469900" cy="5461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" name="AutoShape 18"/>
            <p:cNvCxnSpPr>
              <a:cxnSpLocks noChangeShapeType="1"/>
              <a:stCxn id="6" idx="5"/>
              <a:endCxn id="9" idx="1"/>
            </p:cNvCxnSpPr>
            <p:nvPr/>
          </p:nvCxnSpPr>
          <p:spPr bwMode="auto">
            <a:xfrm>
              <a:off x="869206" y="3142630"/>
              <a:ext cx="469900" cy="5461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9" name="Text Box 105"/>
            <p:cNvSpPr txBox="1">
              <a:spLocks noChangeArrowheads="1"/>
            </p:cNvSpPr>
            <p:nvPr/>
          </p:nvSpPr>
          <p:spPr bwMode="auto">
            <a:xfrm>
              <a:off x="608856" y="2348880"/>
              <a:ext cx="1104900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2000" dirty="0">
                  <a:latin typeface="+mj-lt"/>
                </a:rPr>
                <a:t>Graph A</a:t>
              </a:r>
              <a:endParaRPr lang="en-US" altLang="en-US" dirty="0"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27855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5" grpId="0"/>
      <p:bldP spid="46" grpId="0"/>
      <p:bldP spid="47" grpId="0"/>
      <p:bldP spid="4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Prim’s Algorithm – Example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6493" y="1200786"/>
            <a:ext cx="8496300" cy="4118397"/>
          </a:xfrm>
        </p:spPr>
        <p:txBody>
          <a:bodyPr/>
          <a:lstStyle/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400" dirty="0">
                <a:solidFill>
                  <a:srgbClr val="0070C0"/>
                </a:solidFill>
                <a:latin typeface="Consolas" panose="020B0609020204030204" pitchFamily="49" charset="0"/>
              </a:rPr>
              <a:t>MST-Prim</a:t>
            </a:r>
            <a:r>
              <a:rPr lang="en-US" altLang="en-US" sz="2400" dirty="0">
                <a:latin typeface="Consolas" panose="020B0609020204030204" pitchFamily="49" charset="0"/>
              </a:rPr>
              <a:t>(G, w, r)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400" dirty="0">
                <a:latin typeface="Consolas" panose="020B0609020204030204" pitchFamily="49" charset="0"/>
              </a:rPr>
              <a:t>    Q = V[G];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400" dirty="0">
                <a:latin typeface="Consolas" panose="020B0609020204030204" pitchFamily="49" charset="0"/>
              </a:rPr>
              <a:t>    </a:t>
            </a:r>
            <a:r>
              <a:rPr lang="en-US" altLang="en-US" sz="2400" dirty="0">
                <a:solidFill>
                  <a:srgbClr val="0070C0"/>
                </a:solidFill>
                <a:latin typeface="Consolas" panose="020B0609020204030204" pitchFamily="49" charset="0"/>
              </a:rPr>
              <a:t>for</a:t>
            </a:r>
            <a:r>
              <a:rPr lang="en-US" altLang="en-US" sz="2400" dirty="0">
                <a:latin typeface="Consolas" panose="020B0609020204030204" pitchFamily="49" charset="0"/>
              </a:rPr>
              <a:t> </a:t>
            </a:r>
            <a:r>
              <a:rPr lang="en-US" altLang="en-US" sz="2400" dirty="0">
                <a:solidFill>
                  <a:srgbClr val="0070C0"/>
                </a:solidFill>
                <a:latin typeface="Consolas" panose="020B0609020204030204" pitchFamily="49" charset="0"/>
              </a:rPr>
              <a:t>each</a:t>
            </a:r>
            <a:r>
              <a:rPr lang="en-US" altLang="en-US" sz="2400" dirty="0">
                <a:latin typeface="Consolas" panose="020B0609020204030204" pitchFamily="49" charset="0"/>
              </a:rPr>
              <a:t> </a:t>
            </a:r>
            <a:r>
              <a:rPr lang="en-US" altLang="en-US" sz="2400" i="1" dirty="0">
                <a:latin typeface="Consolas" panose="020B0609020204030204" pitchFamily="49" charset="0"/>
              </a:rPr>
              <a:t>u</a:t>
            </a:r>
            <a:r>
              <a:rPr lang="en-US" altLang="en-US" sz="2400" dirty="0">
                <a:latin typeface="Consolas" panose="020B0609020204030204" pitchFamily="49" charset="0"/>
              </a:rPr>
              <a:t> </a:t>
            </a:r>
            <a:r>
              <a:rPr lang="en-US" altLang="en-US" sz="2400" dirty="0">
                <a:latin typeface="Consolas" panose="020B0609020204030204" pitchFamily="49" charset="0"/>
                <a:sym typeface="Symbol" panose="05050102010706020507" pitchFamily="18" charset="2"/>
              </a:rPr>
              <a:t> Q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400" dirty="0">
                <a:latin typeface="Consolas" panose="020B0609020204030204" pitchFamily="49" charset="0"/>
                <a:sym typeface="Symbol" panose="05050102010706020507" pitchFamily="18" charset="2"/>
              </a:rPr>
              <a:t>        key[u] = ;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400" dirty="0">
                <a:latin typeface="Consolas" panose="020B0609020204030204" pitchFamily="49" charset="0"/>
                <a:sym typeface="Symbol" panose="05050102010706020507" pitchFamily="18" charset="2"/>
              </a:rPr>
              <a:t>    key[r] = 0;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400" dirty="0">
                <a:latin typeface="Consolas" panose="020B0609020204030204" pitchFamily="49" charset="0"/>
                <a:sym typeface="Symbol" panose="05050102010706020507" pitchFamily="18" charset="2"/>
              </a:rPr>
              <a:t>    p[r] = NULL;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400" dirty="0">
                <a:latin typeface="Consolas" panose="020B0609020204030204" pitchFamily="49" charset="0"/>
                <a:sym typeface="Symbol" panose="05050102010706020507" pitchFamily="18" charset="2"/>
              </a:rPr>
              <a:t>    </a:t>
            </a:r>
            <a:r>
              <a:rPr lang="en-US" altLang="en-US" sz="2400" dirty="0">
                <a:solidFill>
                  <a:srgbClr val="0070C0"/>
                </a:solidFill>
                <a:latin typeface="Consolas" panose="020B0609020204030204" pitchFamily="49" charset="0"/>
                <a:sym typeface="Symbol" panose="05050102010706020507" pitchFamily="18" charset="2"/>
              </a:rPr>
              <a:t>while</a:t>
            </a:r>
            <a:r>
              <a:rPr lang="en-US" altLang="en-US" sz="2400" dirty="0">
                <a:latin typeface="Consolas" panose="020B0609020204030204" pitchFamily="49" charset="0"/>
                <a:sym typeface="Symbol" panose="05050102010706020507" pitchFamily="18" charset="2"/>
              </a:rPr>
              <a:t> (Q not empty)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400" dirty="0">
                <a:latin typeface="Consolas" panose="020B0609020204030204" pitchFamily="49" charset="0"/>
                <a:sym typeface="Symbol" panose="05050102010706020507" pitchFamily="18" charset="2"/>
              </a:rPr>
              <a:t>        u = </a:t>
            </a:r>
            <a:r>
              <a:rPr lang="en-US" altLang="en-US" sz="2400" dirty="0" err="1">
                <a:latin typeface="Consolas" panose="020B0609020204030204" pitchFamily="49" charset="0"/>
                <a:sym typeface="Symbol" panose="05050102010706020507" pitchFamily="18" charset="2"/>
              </a:rPr>
              <a:t>ExtractMin</a:t>
            </a:r>
            <a:r>
              <a:rPr lang="en-US" altLang="en-US" sz="2400" dirty="0">
                <a:latin typeface="Consolas" panose="020B0609020204030204" pitchFamily="49" charset="0"/>
                <a:sym typeface="Symbol" panose="05050102010706020507" pitchFamily="18" charset="2"/>
              </a:rPr>
              <a:t>(Q);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400" dirty="0">
                <a:latin typeface="Consolas" panose="020B0609020204030204" pitchFamily="49" charset="0"/>
                <a:sym typeface="Symbol" panose="05050102010706020507" pitchFamily="18" charset="2"/>
              </a:rPr>
              <a:t>        </a:t>
            </a:r>
            <a:r>
              <a:rPr lang="en-US" altLang="en-US" sz="2400" dirty="0">
                <a:solidFill>
                  <a:srgbClr val="0070C0"/>
                </a:solidFill>
                <a:latin typeface="Consolas" panose="020B0609020204030204" pitchFamily="49" charset="0"/>
                <a:sym typeface="Symbol" panose="05050102010706020507" pitchFamily="18" charset="2"/>
              </a:rPr>
              <a:t>for</a:t>
            </a:r>
            <a:r>
              <a:rPr lang="en-US" altLang="en-US" sz="2400" dirty="0">
                <a:latin typeface="Consolas" panose="020B0609020204030204" pitchFamily="49" charset="0"/>
                <a:sym typeface="Symbol" panose="05050102010706020507" pitchFamily="18" charset="2"/>
              </a:rPr>
              <a:t> </a:t>
            </a:r>
            <a:r>
              <a:rPr lang="en-US" altLang="en-US" sz="2400" dirty="0">
                <a:solidFill>
                  <a:srgbClr val="0070C0"/>
                </a:solidFill>
                <a:latin typeface="Consolas" panose="020B0609020204030204" pitchFamily="49" charset="0"/>
                <a:sym typeface="Symbol" panose="05050102010706020507" pitchFamily="18" charset="2"/>
              </a:rPr>
              <a:t>each</a:t>
            </a:r>
            <a:r>
              <a:rPr lang="en-US" altLang="en-US" sz="2400" dirty="0">
                <a:latin typeface="Consolas" panose="020B0609020204030204" pitchFamily="49" charset="0"/>
                <a:sym typeface="Symbol" panose="05050102010706020507" pitchFamily="18" charset="2"/>
              </a:rPr>
              <a:t> </a:t>
            </a:r>
            <a:r>
              <a:rPr lang="en-US" altLang="en-US" sz="2400" i="1" dirty="0">
                <a:latin typeface="Consolas" panose="020B0609020204030204" pitchFamily="49" charset="0"/>
                <a:sym typeface="Symbol" panose="05050102010706020507" pitchFamily="18" charset="2"/>
              </a:rPr>
              <a:t>v</a:t>
            </a:r>
            <a:r>
              <a:rPr lang="en-US" altLang="en-US" sz="2400" dirty="0">
                <a:latin typeface="Consolas" panose="020B0609020204030204" pitchFamily="49" charset="0"/>
              </a:rPr>
              <a:t> </a:t>
            </a:r>
            <a:r>
              <a:rPr lang="en-US" altLang="en-US" sz="2400" dirty="0">
                <a:latin typeface="Consolas" panose="020B0609020204030204" pitchFamily="49" charset="0"/>
                <a:sym typeface="Symbol" panose="05050102010706020507" pitchFamily="18" charset="2"/>
              </a:rPr>
              <a:t> </a:t>
            </a:r>
            <a:r>
              <a:rPr lang="en-US" altLang="en-US" sz="2400" dirty="0" err="1">
                <a:latin typeface="Consolas" panose="020B0609020204030204" pitchFamily="49" charset="0"/>
                <a:sym typeface="Symbol" panose="05050102010706020507" pitchFamily="18" charset="2"/>
              </a:rPr>
              <a:t>Adj</a:t>
            </a:r>
            <a:r>
              <a:rPr lang="en-US" altLang="en-US" sz="2400" dirty="0">
                <a:latin typeface="Consolas" panose="020B0609020204030204" pitchFamily="49" charset="0"/>
                <a:sym typeface="Symbol" panose="05050102010706020507" pitchFamily="18" charset="2"/>
              </a:rPr>
              <a:t>[</a:t>
            </a:r>
            <a:r>
              <a:rPr lang="en-US" altLang="en-US" sz="2400" i="1" dirty="0">
                <a:latin typeface="Consolas" panose="020B0609020204030204" pitchFamily="49" charset="0"/>
                <a:sym typeface="Symbol" panose="05050102010706020507" pitchFamily="18" charset="2"/>
              </a:rPr>
              <a:t>u</a:t>
            </a:r>
            <a:r>
              <a:rPr lang="en-US" altLang="en-US" sz="2400" dirty="0">
                <a:latin typeface="Consolas" panose="020B0609020204030204" pitchFamily="49" charset="0"/>
                <a:sym typeface="Symbol" panose="05050102010706020507" pitchFamily="18" charset="2"/>
              </a:rPr>
              <a:t>]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400" dirty="0">
                <a:latin typeface="Consolas" panose="020B0609020204030204" pitchFamily="49" charset="0"/>
                <a:sym typeface="Symbol" panose="05050102010706020507" pitchFamily="18" charset="2"/>
              </a:rPr>
              <a:t>            </a:t>
            </a:r>
            <a:r>
              <a:rPr lang="en-US" altLang="en-US" sz="2400" dirty="0">
                <a:solidFill>
                  <a:srgbClr val="0070C0"/>
                </a:solidFill>
                <a:latin typeface="Consolas" panose="020B0609020204030204" pitchFamily="49" charset="0"/>
                <a:sym typeface="Symbol" panose="05050102010706020507" pitchFamily="18" charset="2"/>
              </a:rPr>
              <a:t>if</a:t>
            </a:r>
            <a:r>
              <a:rPr lang="en-US" altLang="en-US" sz="2400" dirty="0">
                <a:latin typeface="Consolas" panose="020B0609020204030204" pitchFamily="49" charset="0"/>
                <a:sym typeface="Symbol" panose="05050102010706020507" pitchFamily="18" charset="2"/>
              </a:rPr>
              <a:t> (v</a:t>
            </a:r>
            <a:r>
              <a:rPr lang="en-US" altLang="en-US" sz="2400" dirty="0">
                <a:latin typeface="Consolas" panose="020B0609020204030204" pitchFamily="49" charset="0"/>
              </a:rPr>
              <a:t> </a:t>
            </a:r>
            <a:r>
              <a:rPr lang="en-US" altLang="en-US" sz="2400" dirty="0">
                <a:latin typeface="Consolas" panose="020B0609020204030204" pitchFamily="49" charset="0"/>
                <a:sym typeface="Symbol" panose="05050102010706020507" pitchFamily="18" charset="2"/>
              </a:rPr>
              <a:t> Q and w(</a:t>
            </a:r>
            <a:r>
              <a:rPr lang="en-US" altLang="en-US" sz="2400" i="1" dirty="0" err="1">
                <a:latin typeface="Consolas" panose="020B0609020204030204" pitchFamily="49" charset="0"/>
                <a:sym typeface="Symbol" panose="05050102010706020507" pitchFamily="18" charset="2"/>
              </a:rPr>
              <a:t>u,v</a:t>
            </a:r>
            <a:r>
              <a:rPr lang="en-US" altLang="en-US" sz="2400" dirty="0">
                <a:latin typeface="Consolas" panose="020B0609020204030204" pitchFamily="49" charset="0"/>
                <a:sym typeface="Symbol" panose="05050102010706020507" pitchFamily="18" charset="2"/>
              </a:rPr>
              <a:t>) &lt; key[</a:t>
            </a:r>
            <a:r>
              <a:rPr lang="en-US" altLang="en-US" sz="2400" i="1" dirty="0">
                <a:latin typeface="Consolas" panose="020B0609020204030204" pitchFamily="49" charset="0"/>
                <a:sym typeface="Symbol" panose="05050102010706020507" pitchFamily="18" charset="2"/>
              </a:rPr>
              <a:t>v</a:t>
            </a:r>
            <a:r>
              <a:rPr lang="en-US" altLang="en-US" sz="2400" dirty="0">
                <a:latin typeface="Consolas" panose="020B0609020204030204" pitchFamily="49" charset="0"/>
                <a:sym typeface="Symbol" panose="05050102010706020507" pitchFamily="18" charset="2"/>
              </a:rPr>
              <a:t>])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400" dirty="0">
                <a:latin typeface="Consolas" panose="020B0609020204030204" pitchFamily="49" charset="0"/>
                <a:sym typeface="Symbol" panose="05050102010706020507" pitchFamily="18" charset="2"/>
              </a:rPr>
              <a:t>                p[v] = u;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400" dirty="0">
                <a:latin typeface="Consolas" panose="020B0609020204030204" pitchFamily="49" charset="0"/>
                <a:sym typeface="Symbol" panose="05050102010706020507" pitchFamily="18" charset="2"/>
              </a:rPr>
              <a:t>                key[v] = w(</a:t>
            </a:r>
            <a:r>
              <a:rPr lang="en-US" altLang="en-US" sz="2400" dirty="0" err="1">
                <a:latin typeface="Consolas" panose="020B0609020204030204" pitchFamily="49" charset="0"/>
                <a:sym typeface="Symbol" panose="05050102010706020507" pitchFamily="18" charset="2"/>
              </a:rPr>
              <a:t>u,v</a:t>
            </a:r>
            <a:r>
              <a:rPr lang="en-US" altLang="en-US" sz="2400" dirty="0">
                <a:latin typeface="Consolas" panose="020B0609020204030204" pitchFamily="49" charset="0"/>
                <a:sym typeface="Symbol" panose="05050102010706020507" pitchFamily="18" charset="2"/>
              </a:rPr>
              <a:t>);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dirty="0"/>
              <a:t>25-MST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C8D6E8-E2D4-466A-B54E-56FCD6F950CE}" type="slidenum">
              <a:rPr lang="en-GB" smtClean="0"/>
              <a:pPr/>
              <a:t>30</a:t>
            </a:fld>
            <a:endParaRPr lang="en-GB"/>
          </a:p>
        </p:txBody>
      </p:sp>
      <p:sp>
        <p:nvSpPr>
          <p:cNvPr id="35" name="Oval 4"/>
          <p:cNvSpPr>
            <a:spLocks noChangeArrowheads="1"/>
          </p:cNvSpPr>
          <p:nvPr/>
        </p:nvSpPr>
        <p:spPr bwMode="auto">
          <a:xfrm>
            <a:off x="4179943" y="1638197"/>
            <a:ext cx="382587" cy="381000"/>
          </a:xfrm>
          <a:prstGeom prst="ellipse">
            <a:avLst/>
          </a:prstGeom>
          <a:noFill/>
          <a:ln w="38100">
            <a:solidFill>
              <a:srgbClr val="007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sz="2000" b="1" dirty="0">
                <a:latin typeface="+mn-lt"/>
                <a:sym typeface="Symbol" panose="05050102010706020507" pitchFamily="18" charset="2"/>
              </a:rPr>
              <a:t>14</a:t>
            </a:r>
          </a:p>
        </p:txBody>
      </p:sp>
      <p:sp>
        <p:nvSpPr>
          <p:cNvPr id="36" name="Oval 5"/>
          <p:cNvSpPr>
            <a:spLocks noChangeArrowheads="1"/>
          </p:cNvSpPr>
          <p:nvPr/>
        </p:nvSpPr>
        <p:spPr bwMode="auto">
          <a:xfrm>
            <a:off x="6364343" y="1638197"/>
            <a:ext cx="381000" cy="381000"/>
          </a:xfrm>
          <a:prstGeom prst="ellipse">
            <a:avLst/>
          </a:prstGeom>
          <a:noFill/>
          <a:ln w="38100">
            <a:solidFill>
              <a:srgbClr val="007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sz="2000" b="1">
                <a:solidFill>
                  <a:srgbClr val="0070C0"/>
                </a:solidFill>
                <a:latin typeface="+mn-lt"/>
                <a:sym typeface="Symbol" panose="05050102010706020507" pitchFamily="18" charset="2"/>
              </a:rPr>
              <a:t></a:t>
            </a:r>
          </a:p>
        </p:txBody>
      </p:sp>
      <p:sp>
        <p:nvSpPr>
          <p:cNvPr id="37" name="Oval 6"/>
          <p:cNvSpPr>
            <a:spLocks noChangeArrowheads="1"/>
          </p:cNvSpPr>
          <p:nvPr/>
        </p:nvSpPr>
        <p:spPr bwMode="auto">
          <a:xfrm>
            <a:off x="8274105" y="1638197"/>
            <a:ext cx="382588" cy="381000"/>
          </a:xfrm>
          <a:prstGeom prst="ellipse">
            <a:avLst/>
          </a:prstGeom>
          <a:noFill/>
          <a:ln w="38100">
            <a:solidFill>
              <a:srgbClr val="007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sz="2000" b="1">
                <a:solidFill>
                  <a:srgbClr val="0070C0"/>
                </a:solidFill>
                <a:latin typeface="+mn-lt"/>
                <a:sym typeface="Symbol" panose="05050102010706020507" pitchFamily="18" charset="2"/>
              </a:rPr>
              <a:t></a:t>
            </a:r>
          </a:p>
        </p:txBody>
      </p:sp>
      <p:sp>
        <p:nvSpPr>
          <p:cNvPr id="38" name="Oval 7"/>
          <p:cNvSpPr>
            <a:spLocks noChangeArrowheads="1"/>
          </p:cNvSpPr>
          <p:nvPr/>
        </p:nvSpPr>
        <p:spPr bwMode="auto">
          <a:xfrm>
            <a:off x="4179943" y="2784372"/>
            <a:ext cx="382587" cy="381000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sz="2000" b="1" dirty="0">
                <a:latin typeface="+mn-lt"/>
                <a:sym typeface="Symbol" panose="05050102010706020507" pitchFamily="18" charset="2"/>
              </a:rPr>
              <a:t>0</a:t>
            </a:r>
          </a:p>
        </p:txBody>
      </p:sp>
      <p:sp>
        <p:nvSpPr>
          <p:cNvPr id="39" name="Oval 8"/>
          <p:cNvSpPr>
            <a:spLocks noChangeArrowheads="1"/>
          </p:cNvSpPr>
          <p:nvPr/>
        </p:nvSpPr>
        <p:spPr bwMode="auto">
          <a:xfrm>
            <a:off x="6364343" y="2784372"/>
            <a:ext cx="381000" cy="381000"/>
          </a:xfrm>
          <a:prstGeom prst="ellipse">
            <a:avLst/>
          </a:prstGeom>
          <a:noFill/>
          <a:ln w="38100">
            <a:solidFill>
              <a:srgbClr val="007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sz="2000" b="1" dirty="0">
                <a:latin typeface="+mn-lt"/>
                <a:sym typeface="Symbol" panose="05050102010706020507" pitchFamily="18" charset="2"/>
              </a:rPr>
              <a:t>8</a:t>
            </a:r>
          </a:p>
        </p:txBody>
      </p:sp>
      <p:sp>
        <p:nvSpPr>
          <p:cNvPr id="40" name="Oval 9"/>
          <p:cNvSpPr>
            <a:spLocks noChangeArrowheads="1"/>
          </p:cNvSpPr>
          <p:nvPr/>
        </p:nvSpPr>
        <p:spPr bwMode="auto">
          <a:xfrm>
            <a:off x="8274105" y="2784372"/>
            <a:ext cx="382588" cy="381000"/>
          </a:xfrm>
          <a:prstGeom prst="ellipse">
            <a:avLst/>
          </a:prstGeom>
          <a:noFill/>
          <a:ln w="38100">
            <a:solidFill>
              <a:srgbClr val="007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sz="2000" b="1">
                <a:solidFill>
                  <a:srgbClr val="0070C0"/>
                </a:solidFill>
                <a:latin typeface="+mn-lt"/>
                <a:sym typeface="Symbol" panose="05050102010706020507" pitchFamily="18" charset="2"/>
              </a:rPr>
              <a:t></a:t>
            </a:r>
          </a:p>
        </p:txBody>
      </p:sp>
      <p:sp>
        <p:nvSpPr>
          <p:cNvPr id="41" name="Oval 10"/>
          <p:cNvSpPr>
            <a:spLocks noChangeArrowheads="1"/>
          </p:cNvSpPr>
          <p:nvPr/>
        </p:nvSpPr>
        <p:spPr bwMode="auto">
          <a:xfrm>
            <a:off x="5272143" y="3274910"/>
            <a:ext cx="382587" cy="382587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sz="2000" b="1" dirty="0">
                <a:latin typeface="+mn-lt"/>
                <a:sym typeface="Symbol" panose="05050102010706020507" pitchFamily="18" charset="2"/>
              </a:rPr>
              <a:t>3</a:t>
            </a:r>
          </a:p>
        </p:txBody>
      </p:sp>
      <p:sp>
        <p:nvSpPr>
          <p:cNvPr id="42" name="Oval 11"/>
          <p:cNvSpPr>
            <a:spLocks noChangeArrowheads="1"/>
          </p:cNvSpPr>
          <p:nvPr/>
        </p:nvSpPr>
        <p:spPr bwMode="auto">
          <a:xfrm>
            <a:off x="5272143" y="1146072"/>
            <a:ext cx="382587" cy="382588"/>
          </a:xfrm>
          <a:prstGeom prst="ellipse">
            <a:avLst/>
          </a:prstGeom>
          <a:noFill/>
          <a:ln w="38100">
            <a:solidFill>
              <a:srgbClr val="007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sz="2000" b="1">
                <a:solidFill>
                  <a:srgbClr val="0070C0"/>
                </a:solidFill>
                <a:latin typeface="+mn-lt"/>
                <a:sym typeface="Symbol" panose="05050102010706020507" pitchFamily="18" charset="2"/>
              </a:rPr>
              <a:t></a:t>
            </a:r>
          </a:p>
        </p:txBody>
      </p:sp>
      <p:cxnSp>
        <p:nvCxnSpPr>
          <p:cNvPr id="43" name="AutoShape 12"/>
          <p:cNvCxnSpPr>
            <a:cxnSpLocks noChangeShapeType="1"/>
            <a:stCxn id="42" idx="5"/>
            <a:endCxn id="36" idx="1"/>
          </p:cNvCxnSpPr>
          <p:nvPr/>
        </p:nvCxnSpPr>
        <p:spPr bwMode="auto">
          <a:xfrm>
            <a:off x="5597580" y="1485797"/>
            <a:ext cx="822325" cy="193675"/>
          </a:xfrm>
          <a:prstGeom prst="straightConnector1">
            <a:avLst/>
          </a:prstGeom>
          <a:noFill/>
          <a:ln w="38100">
            <a:solidFill>
              <a:srgbClr val="007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4" name="AutoShape 13"/>
          <p:cNvCxnSpPr>
            <a:cxnSpLocks noChangeShapeType="1"/>
            <a:stCxn id="42" idx="3"/>
            <a:endCxn id="35" idx="7"/>
          </p:cNvCxnSpPr>
          <p:nvPr/>
        </p:nvCxnSpPr>
        <p:spPr bwMode="auto">
          <a:xfrm flipH="1">
            <a:off x="4506968" y="1485797"/>
            <a:ext cx="820737" cy="193675"/>
          </a:xfrm>
          <a:prstGeom prst="straightConnector1">
            <a:avLst/>
          </a:prstGeom>
          <a:noFill/>
          <a:ln w="38100">
            <a:solidFill>
              <a:srgbClr val="007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5" name="AutoShape 14"/>
          <p:cNvCxnSpPr>
            <a:cxnSpLocks noChangeShapeType="1"/>
            <a:stCxn id="35" idx="6"/>
            <a:endCxn id="36" idx="2"/>
          </p:cNvCxnSpPr>
          <p:nvPr/>
        </p:nvCxnSpPr>
        <p:spPr bwMode="auto">
          <a:xfrm>
            <a:off x="4575230" y="1828697"/>
            <a:ext cx="1774825" cy="0"/>
          </a:xfrm>
          <a:prstGeom prst="straightConnector1">
            <a:avLst/>
          </a:prstGeom>
          <a:noFill/>
          <a:ln w="38100">
            <a:solidFill>
              <a:srgbClr val="007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6" name="AutoShape 15"/>
          <p:cNvCxnSpPr>
            <a:cxnSpLocks noChangeShapeType="1"/>
            <a:stCxn id="38" idx="0"/>
            <a:endCxn id="35" idx="4"/>
          </p:cNvCxnSpPr>
          <p:nvPr/>
        </p:nvCxnSpPr>
        <p:spPr bwMode="auto">
          <a:xfrm flipV="1">
            <a:off x="4370443" y="2033485"/>
            <a:ext cx="0" cy="73660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 type="triangle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7" name="AutoShape 16"/>
          <p:cNvCxnSpPr>
            <a:cxnSpLocks noChangeShapeType="1"/>
            <a:stCxn id="38" idx="5"/>
            <a:endCxn id="41" idx="1"/>
          </p:cNvCxnSpPr>
          <p:nvPr/>
        </p:nvCxnSpPr>
        <p:spPr bwMode="auto">
          <a:xfrm>
            <a:off x="4506968" y="3124097"/>
            <a:ext cx="820737" cy="193675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 type="triangle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8" name="AutoShape 17"/>
          <p:cNvCxnSpPr>
            <a:cxnSpLocks noChangeShapeType="1"/>
            <a:stCxn id="41" idx="7"/>
            <a:endCxn id="39" idx="3"/>
          </p:cNvCxnSpPr>
          <p:nvPr/>
        </p:nvCxnSpPr>
        <p:spPr bwMode="auto">
          <a:xfrm flipV="1">
            <a:off x="5597580" y="3124097"/>
            <a:ext cx="822325" cy="193675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 type="triangle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9" name="AutoShape 18"/>
          <p:cNvCxnSpPr>
            <a:cxnSpLocks noChangeShapeType="1"/>
            <a:stCxn id="39" idx="0"/>
            <a:endCxn id="36" idx="4"/>
          </p:cNvCxnSpPr>
          <p:nvPr/>
        </p:nvCxnSpPr>
        <p:spPr bwMode="auto">
          <a:xfrm flipV="1">
            <a:off x="6554843" y="2033485"/>
            <a:ext cx="0" cy="736600"/>
          </a:xfrm>
          <a:prstGeom prst="straightConnector1">
            <a:avLst/>
          </a:prstGeom>
          <a:noFill/>
          <a:ln w="38100">
            <a:solidFill>
              <a:srgbClr val="007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0" name="AutoShape 19"/>
          <p:cNvCxnSpPr>
            <a:cxnSpLocks noChangeShapeType="1"/>
            <a:stCxn id="36" idx="6"/>
            <a:endCxn id="37" idx="2"/>
          </p:cNvCxnSpPr>
          <p:nvPr/>
        </p:nvCxnSpPr>
        <p:spPr bwMode="auto">
          <a:xfrm>
            <a:off x="6759630" y="1828697"/>
            <a:ext cx="1501775" cy="0"/>
          </a:xfrm>
          <a:prstGeom prst="straightConnector1">
            <a:avLst/>
          </a:prstGeom>
          <a:noFill/>
          <a:ln w="38100">
            <a:solidFill>
              <a:srgbClr val="007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1" name="AutoShape 20"/>
          <p:cNvCxnSpPr>
            <a:cxnSpLocks noChangeShapeType="1"/>
            <a:stCxn id="39" idx="6"/>
            <a:endCxn id="40" idx="2"/>
          </p:cNvCxnSpPr>
          <p:nvPr/>
        </p:nvCxnSpPr>
        <p:spPr bwMode="auto">
          <a:xfrm>
            <a:off x="6759630" y="2974872"/>
            <a:ext cx="1501775" cy="0"/>
          </a:xfrm>
          <a:prstGeom prst="straightConnector1">
            <a:avLst/>
          </a:prstGeom>
          <a:noFill/>
          <a:ln w="38100">
            <a:solidFill>
              <a:srgbClr val="007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2" name="AutoShape 21"/>
          <p:cNvCxnSpPr>
            <a:cxnSpLocks noChangeShapeType="1"/>
            <a:stCxn id="41" idx="0"/>
            <a:endCxn id="35" idx="5"/>
          </p:cNvCxnSpPr>
          <p:nvPr/>
        </p:nvCxnSpPr>
        <p:spPr bwMode="auto">
          <a:xfrm rot="5400000" flipH="1">
            <a:off x="4342662" y="2142228"/>
            <a:ext cx="1284288" cy="955675"/>
          </a:xfrm>
          <a:prstGeom prst="curvedConnector3">
            <a:avLst>
              <a:gd name="adj1" fmla="val 47829"/>
            </a:avLst>
          </a:prstGeom>
          <a:noFill/>
          <a:ln w="38100">
            <a:solidFill>
              <a:srgbClr val="007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3" name="Text Box 22"/>
          <p:cNvSpPr txBox="1">
            <a:spLocks noChangeArrowheads="1"/>
          </p:cNvSpPr>
          <p:nvPr/>
        </p:nvSpPr>
        <p:spPr bwMode="auto">
          <a:xfrm>
            <a:off x="3865056" y="2217635"/>
            <a:ext cx="57579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b="1">
                <a:solidFill>
                  <a:srgbClr val="0070C0"/>
                </a:solidFill>
                <a:latin typeface="+mn-lt"/>
              </a:rPr>
              <a:t>14</a:t>
            </a:r>
          </a:p>
        </p:txBody>
      </p:sp>
      <p:sp>
        <p:nvSpPr>
          <p:cNvPr id="54" name="Text Box 23"/>
          <p:cNvSpPr txBox="1">
            <a:spLocks noChangeArrowheads="1"/>
          </p:cNvSpPr>
          <p:nvPr/>
        </p:nvSpPr>
        <p:spPr bwMode="auto">
          <a:xfrm>
            <a:off x="4961670" y="2284940"/>
            <a:ext cx="57579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b="1" dirty="0">
                <a:solidFill>
                  <a:srgbClr val="0070C0"/>
                </a:solidFill>
                <a:latin typeface="+mn-lt"/>
              </a:rPr>
              <a:t>10</a:t>
            </a:r>
          </a:p>
        </p:txBody>
      </p:sp>
      <p:sp>
        <p:nvSpPr>
          <p:cNvPr id="55" name="Text Box 24"/>
          <p:cNvSpPr txBox="1">
            <a:spLocks noChangeArrowheads="1"/>
          </p:cNvSpPr>
          <p:nvPr/>
        </p:nvSpPr>
        <p:spPr bwMode="auto">
          <a:xfrm>
            <a:off x="4702614" y="3189185"/>
            <a:ext cx="38023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b="1">
                <a:solidFill>
                  <a:srgbClr val="0070C0"/>
                </a:solidFill>
                <a:latin typeface="+mn-lt"/>
              </a:rPr>
              <a:t>3</a:t>
            </a:r>
          </a:p>
        </p:txBody>
      </p:sp>
      <p:sp>
        <p:nvSpPr>
          <p:cNvPr id="56" name="Text Box 25"/>
          <p:cNvSpPr txBox="1">
            <a:spLocks noChangeArrowheads="1"/>
          </p:cNvSpPr>
          <p:nvPr/>
        </p:nvSpPr>
        <p:spPr bwMode="auto">
          <a:xfrm>
            <a:off x="4702614" y="1222272"/>
            <a:ext cx="38023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b="1">
                <a:solidFill>
                  <a:srgbClr val="0070C0"/>
                </a:solidFill>
                <a:latin typeface="+mn-lt"/>
              </a:rPr>
              <a:t>6</a:t>
            </a:r>
          </a:p>
        </p:txBody>
      </p:sp>
      <p:sp>
        <p:nvSpPr>
          <p:cNvPr id="57" name="Text Box 26"/>
          <p:cNvSpPr txBox="1">
            <a:spLocks noChangeArrowheads="1"/>
          </p:cNvSpPr>
          <p:nvPr/>
        </p:nvSpPr>
        <p:spPr bwMode="auto">
          <a:xfrm>
            <a:off x="5899589" y="1222272"/>
            <a:ext cx="38023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b="1">
                <a:solidFill>
                  <a:srgbClr val="0070C0"/>
                </a:solidFill>
                <a:latin typeface="+mn-lt"/>
              </a:rPr>
              <a:t>4</a:t>
            </a:r>
          </a:p>
        </p:txBody>
      </p:sp>
      <p:sp>
        <p:nvSpPr>
          <p:cNvPr id="58" name="Text Box 27"/>
          <p:cNvSpPr txBox="1">
            <a:spLocks noChangeArrowheads="1"/>
          </p:cNvSpPr>
          <p:nvPr/>
        </p:nvSpPr>
        <p:spPr bwMode="auto">
          <a:xfrm>
            <a:off x="5295484" y="1782311"/>
            <a:ext cx="38023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b="1" dirty="0">
                <a:solidFill>
                  <a:srgbClr val="0070C0"/>
                </a:solidFill>
                <a:latin typeface="+mn-lt"/>
              </a:rPr>
              <a:t>5</a:t>
            </a:r>
          </a:p>
        </p:txBody>
      </p:sp>
      <p:sp>
        <p:nvSpPr>
          <p:cNvPr id="59" name="Text Box 28"/>
          <p:cNvSpPr txBox="1">
            <a:spLocks noChangeArrowheads="1"/>
          </p:cNvSpPr>
          <p:nvPr/>
        </p:nvSpPr>
        <p:spPr bwMode="auto">
          <a:xfrm>
            <a:off x="6499664" y="2250972"/>
            <a:ext cx="38023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b="1">
                <a:solidFill>
                  <a:srgbClr val="0070C0"/>
                </a:solidFill>
                <a:latin typeface="+mn-lt"/>
              </a:rPr>
              <a:t>2</a:t>
            </a:r>
          </a:p>
        </p:txBody>
      </p:sp>
      <p:sp>
        <p:nvSpPr>
          <p:cNvPr id="60" name="Text Box 29"/>
          <p:cNvSpPr txBox="1">
            <a:spLocks noChangeArrowheads="1"/>
          </p:cNvSpPr>
          <p:nvPr/>
        </p:nvSpPr>
        <p:spPr bwMode="auto">
          <a:xfrm>
            <a:off x="7318814" y="1450872"/>
            <a:ext cx="38023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b="1">
                <a:solidFill>
                  <a:srgbClr val="0070C0"/>
                </a:solidFill>
                <a:latin typeface="+mn-lt"/>
              </a:rPr>
              <a:t>9</a:t>
            </a:r>
          </a:p>
        </p:txBody>
      </p:sp>
      <p:sp>
        <p:nvSpPr>
          <p:cNvPr id="61" name="Text Box 30"/>
          <p:cNvSpPr txBox="1">
            <a:spLocks noChangeArrowheads="1"/>
          </p:cNvSpPr>
          <p:nvPr/>
        </p:nvSpPr>
        <p:spPr bwMode="auto">
          <a:xfrm>
            <a:off x="7224206" y="2585935"/>
            <a:ext cx="57579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b="1">
                <a:solidFill>
                  <a:srgbClr val="0070C0"/>
                </a:solidFill>
                <a:latin typeface="+mn-lt"/>
              </a:rPr>
              <a:t>15</a:t>
            </a:r>
          </a:p>
        </p:txBody>
      </p:sp>
      <p:sp>
        <p:nvSpPr>
          <p:cNvPr id="62" name="Text Box 31"/>
          <p:cNvSpPr txBox="1">
            <a:spLocks noChangeArrowheads="1"/>
          </p:cNvSpPr>
          <p:nvPr/>
        </p:nvSpPr>
        <p:spPr bwMode="auto">
          <a:xfrm>
            <a:off x="5839264" y="3208235"/>
            <a:ext cx="38023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b="1">
                <a:solidFill>
                  <a:srgbClr val="0070C0"/>
                </a:solidFill>
                <a:latin typeface="+mn-lt"/>
              </a:rPr>
              <a:t>8</a:t>
            </a:r>
          </a:p>
        </p:txBody>
      </p:sp>
      <p:sp>
        <p:nvSpPr>
          <p:cNvPr id="63" name="Text Box 33"/>
          <p:cNvSpPr txBox="1">
            <a:spLocks noChangeArrowheads="1"/>
          </p:cNvSpPr>
          <p:nvPr/>
        </p:nvSpPr>
        <p:spPr bwMode="auto">
          <a:xfrm>
            <a:off x="5294771" y="3958163"/>
            <a:ext cx="34817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sz="2000" b="1" dirty="0">
                <a:solidFill>
                  <a:srgbClr val="0070C0"/>
                </a:solidFill>
                <a:latin typeface="+mj-lt"/>
              </a:rPr>
              <a:t>u</a:t>
            </a:r>
          </a:p>
        </p:txBody>
      </p:sp>
      <p:cxnSp>
        <p:nvCxnSpPr>
          <p:cNvPr id="64" name="AutoShape 34"/>
          <p:cNvCxnSpPr>
            <a:cxnSpLocks noChangeShapeType="1"/>
          </p:cNvCxnSpPr>
          <p:nvPr/>
        </p:nvCxnSpPr>
        <p:spPr bwMode="auto">
          <a:xfrm flipH="1" flipV="1">
            <a:off x="5448143" y="3690906"/>
            <a:ext cx="11842" cy="307990"/>
          </a:xfrm>
          <a:prstGeom prst="straightConnector1">
            <a:avLst/>
          </a:prstGeom>
          <a:noFill/>
          <a:ln w="25400">
            <a:solidFill>
              <a:srgbClr val="0070C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15585184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Prim’s Algorithm – Example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6493" y="1200786"/>
            <a:ext cx="8496300" cy="4118397"/>
          </a:xfrm>
        </p:spPr>
        <p:txBody>
          <a:bodyPr/>
          <a:lstStyle/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400" dirty="0">
                <a:solidFill>
                  <a:srgbClr val="0070C0"/>
                </a:solidFill>
                <a:latin typeface="Consolas" panose="020B0609020204030204" pitchFamily="49" charset="0"/>
              </a:rPr>
              <a:t>MST-Prim</a:t>
            </a:r>
            <a:r>
              <a:rPr lang="en-US" altLang="en-US" sz="2400" dirty="0">
                <a:latin typeface="Consolas" panose="020B0609020204030204" pitchFamily="49" charset="0"/>
              </a:rPr>
              <a:t>(G, w, r)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400" dirty="0">
                <a:latin typeface="Consolas" panose="020B0609020204030204" pitchFamily="49" charset="0"/>
              </a:rPr>
              <a:t>    Q = V[G];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400" dirty="0">
                <a:latin typeface="Consolas" panose="020B0609020204030204" pitchFamily="49" charset="0"/>
              </a:rPr>
              <a:t>    </a:t>
            </a:r>
            <a:r>
              <a:rPr lang="en-US" altLang="en-US" sz="2400" dirty="0">
                <a:solidFill>
                  <a:srgbClr val="0070C0"/>
                </a:solidFill>
                <a:latin typeface="Consolas" panose="020B0609020204030204" pitchFamily="49" charset="0"/>
              </a:rPr>
              <a:t>for</a:t>
            </a:r>
            <a:r>
              <a:rPr lang="en-US" altLang="en-US" sz="2400" dirty="0">
                <a:latin typeface="Consolas" panose="020B0609020204030204" pitchFamily="49" charset="0"/>
              </a:rPr>
              <a:t> </a:t>
            </a:r>
            <a:r>
              <a:rPr lang="en-US" altLang="en-US" sz="2400" dirty="0">
                <a:solidFill>
                  <a:srgbClr val="0070C0"/>
                </a:solidFill>
                <a:latin typeface="Consolas" panose="020B0609020204030204" pitchFamily="49" charset="0"/>
              </a:rPr>
              <a:t>each</a:t>
            </a:r>
            <a:r>
              <a:rPr lang="en-US" altLang="en-US" sz="2400" dirty="0">
                <a:latin typeface="Consolas" panose="020B0609020204030204" pitchFamily="49" charset="0"/>
              </a:rPr>
              <a:t> </a:t>
            </a:r>
            <a:r>
              <a:rPr lang="en-US" altLang="en-US" sz="2400" i="1" dirty="0">
                <a:latin typeface="Consolas" panose="020B0609020204030204" pitchFamily="49" charset="0"/>
              </a:rPr>
              <a:t>u</a:t>
            </a:r>
            <a:r>
              <a:rPr lang="en-US" altLang="en-US" sz="2400" dirty="0">
                <a:latin typeface="Consolas" panose="020B0609020204030204" pitchFamily="49" charset="0"/>
              </a:rPr>
              <a:t> </a:t>
            </a:r>
            <a:r>
              <a:rPr lang="en-US" altLang="en-US" sz="2400" dirty="0">
                <a:latin typeface="Consolas" panose="020B0609020204030204" pitchFamily="49" charset="0"/>
                <a:sym typeface="Symbol" panose="05050102010706020507" pitchFamily="18" charset="2"/>
              </a:rPr>
              <a:t> Q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400" dirty="0">
                <a:latin typeface="Consolas" panose="020B0609020204030204" pitchFamily="49" charset="0"/>
                <a:sym typeface="Symbol" panose="05050102010706020507" pitchFamily="18" charset="2"/>
              </a:rPr>
              <a:t>        key[u] = ;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400" dirty="0">
                <a:latin typeface="Consolas" panose="020B0609020204030204" pitchFamily="49" charset="0"/>
                <a:sym typeface="Symbol" panose="05050102010706020507" pitchFamily="18" charset="2"/>
              </a:rPr>
              <a:t>    key[r] = 0;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400" dirty="0">
                <a:latin typeface="Consolas" panose="020B0609020204030204" pitchFamily="49" charset="0"/>
                <a:sym typeface="Symbol" panose="05050102010706020507" pitchFamily="18" charset="2"/>
              </a:rPr>
              <a:t>    p[r] = NULL;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400" dirty="0">
                <a:latin typeface="Consolas" panose="020B0609020204030204" pitchFamily="49" charset="0"/>
                <a:sym typeface="Symbol" panose="05050102010706020507" pitchFamily="18" charset="2"/>
              </a:rPr>
              <a:t>    </a:t>
            </a:r>
            <a:r>
              <a:rPr lang="en-US" altLang="en-US" sz="2400" dirty="0">
                <a:solidFill>
                  <a:srgbClr val="0070C0"/>
                </a:solidFill>
                <a:latin typeface="Consolas" panose="020B0609020204030204" pitchFamily="49" charset="0"/>
                <a:sym typeface="Symbol" panose="05050102010706020507" pitchFamily="18" charset="2"/>
              </a:rPr>
              <a:t>while</a:t>
            </a:r>
            <a:r>
              <a:rPr lang="en-US" altLang="en-US" sz="2400" dirty="0">
                <a:latin typeface="Consolas" panose="020B0609020204030204" pitchFamily="49" charset="0"/>
                <a:sym typeface="Symbol" panose="05050102010706020507" pitchFamily="18" charset="2"/>
              </a:rPr>
              <a:t> (Q not empty)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400" dirty="0">
                <a:latin typeface="Consolas" panose="020B0609020204030204" pitchFamily="49" charset="0"/>
                <a:sym typeface="Symbol" panose="05050102010706020507" pitchFamily="18" charset="2"/>
              </a:rPr>
              <a:t>        u = </a:t>
            </a:r>
            <a:r>
              <a:rPr lang="en-US" altLang="en-US" sz="2400" dirty="0" err="1">
                <a:latin typeface="Consolas" panose="020B0609020204030204" pitchFamily="49" charset="0"/>
                <a:sym typeface="Symbol" panose="05050102010706020507" pitchFamily="18" charset="2"/>
              </a:rPr>
              <a:t>ExtractMin</a:t>
            </a:r>
            <a:r>
              <a:rPr lang="en-US" altLang="en-US" sz="2400" dirty="0">
                <a:latin typeface="Consolas" panose="020B0609020204030204" pitchFamily="49" charset="0"/>
                <a:sym typeface="Symbol" panose="05050102010706020507" pitchFamily="18" charset="2"/>
              </a:rPr>
              <a:t>(Q);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400" dirty="0">
                <a:latin typeface="Consolas" panose="020B0609020204030204" pitchFamily="49" charset="0"/>
                <a:sym typeface="Symbol" panose="05050102010706020507" pitchFamily="18" charset="2"/>
              </a:rPr>
              <a:t>        </a:t>
            </a:r>
            <a:r>
              <a:rPr lang="en-US" altLang="en-US" sz="2400" dirty="0">
                <a:solidFill>
                  <a:srgbClr val="0070C0"/>
                </a:solidFill>
                <a:latin typeface="Consolas" panose="020B0609020204030204" pitchFamily="49" charset="0"/>
                <a:sym typeface="Symbol" panose="05050102010706020507" pitchFamily="18" charset="2"/>
              </a:rPr>
              <a:t>for</a:t>
            </a:r>
            <a:r>
              <a:rPr lang="en-US" altLang="en-US" sz="2400" dirty="0">
                <a:latin typeface="Consolas" panose="020B0609020204030204" pitchFamily="49" charset="0"/>
                <a:sym typeface="Symbol" panose="05050102010706020507" pitchFamily="18" charset="2"/>
              </a:rPr>
              <a:t> </a:t>
            </a:r>
            <a:r>
              <a:rPr lang="en-US" altLang="en-US" sz="2400" dirty="0">
                <a:solidFill>
                  <a:srgbClr val="0070C0"/>
                </a:solidFill>
                <a:latin typeface="Consolas" panose="020B0609020204030204" pitchFamily="49" charset="0"/>
                <a:sym typeface="Symbol" panose="05050102010706020507" pitchFamily="18" charset="2"/>
              </a:rPr>
              <a:t>each</a:t>
            </a:r>
            <a:r>
              <a:rPr lang="en-US" altLang="en-US" sz="2400" dirty="0">
                <a:latin typeface="Consolas" panose="020B0609020204030204" pitchFamily="49" charset="0"/>
                <a:sym typeface="Symbol" panose="05050102010706020507" pitchFamily="18" charset="2"/>
              </a:rPr>
              <a:t> </a:t>
            </a:r>
            <a:r>
              <a:rPr lang="en-US" altLang="en-US" sz="2400" i="1" dirty="0">
                <a:latin typeface="Consolas" panose="020B0609020204030204" pitchFamily="49" charset="0"/>
                <a:sym typeface="Symbol" panose="05050102010706020507" pitchFamily="18" charset="2"/>
              </a:rPr>
              <a:t>v</a:t>
            </a:r>
            <a:r>
              <a:rPr lang="en-US" altLang="en-US" sz="2400" dirty="0">
                <a:latin typeface="Consolas" panose="020B0609020204030204" pitchFamily="49" charset="0"/>
              </a:rPr>
              <a:t> </a:t>
            </a:r>
            <a:r>
              <a:rPr lang="en-US" altLang="en-US" sz="2400" dirty="0">
                <a:latin typeface="Consolas" panose="020B0609020204030204" pitchFamily="49" charset="0"/>
                <a:sym typeface="Symbol" panose="05050102010706020507" pitchFamily="18" charset="2"/>
              </a:rPr>
              <a:t> </a:t>
            </a:r>
            <a:r>
              <a:rPr lang="en-US" altLang="en-US" sz="2400" dirty="0" err="1">
                <a:latin typeface="Consolas" panose="020B0609020204030204" pitchFamily="49" charset="0"/>
                <a:sym typeface="Symbol" panose="05050102010706020507" pitchFamily="18" charset="2"/>
              </a:rPr>
              <a:t>Adj</a:t>
            </a:r>
            <a:r>
              <a:rPr lang="en-US" altLang="en-US" sz="2400" dirty="0">
                <a:latin typeface="Consolas" panose="020B0609020204030204" pitchFamily="49" charset="0"/>
                <a:sym typeface="Symbol" panose="05050102010706020507" pitchFamily="18" charset="2"/>
              </a:rPr>
              <a:t>[</a:t>
            </a:r>
            <a:r>
              <a:rPr lang="en-US" altLang="en-US" sz="2400" i="1" dirty="0">
                <a:latin typeface="Consolas" panose="020B0609020204030204" pitchFamily="49" charset="0"/>
                <a:sym typeface="Symbol" panose="05050102010706020507" pitchFamily="18" charset="2"/>
              </a:rPr>
              <a:t>u</a:t>
            </a:r>
            <a:r>
              <a:rPr lang="en-US" altLang="en-US" sz="2400" dirty="0">
                <a:latin typeface="Consolas" panose="020B0609020204030204" pitchFamily="49" charset="0"/>
                <a:sym typeface="Symbol" panose="05050102010706020507" pitchFamily="18" charset="2"/>
              </a:rPr>
              <a:t>]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400" dirty="0">
                <a:latin typeface="Consolas" panose="020B0609020204030204" pitchFamily="49" charset="0"/>
                <a:sym typeface="Symbol" panose="05050102010706020507" pitchFamily="18" charset="2"/>
              </a:rPr>
              <a:t>            </a:t>
            </a:r>
            <a:r>
              <a:rPr lang="en-US" altLang="en-US" sz="2400" dirty="0">
                <a:solidFill>
                  <a:srgbClr val="0070C0"/>
                </a:solidFill>
                <a:latin typeface="Consolas" panose="020B0609020204030204" pitchFamily="49" charset="0"/>
                <a:sym typeface="Symbol" panose="05050102010706020507" pitchFamily="18" charset="2"/>
              </a:rPr>
              <a:t>if</a:t>
            </a:r>
            <a:r>
              <a:rPr lang="en-US" altLang="en-US" sz="2400" dirty="0">
                <a:latin typeface="Consolas" panose="020B0609020204030204" pitchFamily="49" charset="0"/>
                <a:sym typeface="Symbol" panose="05050102010706020507" pitchFamily="18" charset="2"/>
              </a:rPr>
              <a:t> (v</a:t>
            </a:r>
            <a:r>
              <a:rPr lang="en-US" altLang="en-US" sz="2400" dirty="0">
                <a:latin typeface="Consolas" panose="020B0609020204030204" pitchFamily="49" charset="0"/>
              </a:rPr>
              <a:t> </a:t>
            </a:r>
            <a:r>
              <a:rPr lang="en-US" altLang="en-US" sz="2400" dirty="0">
                <a:latin typeface="Consolas" panose="020B0609020204030204" pitchFamily="49" charset="0"/>
                <a:sym typeface="Symbol" panose="05050102010706020507" pitchFamily="18" charset="2"/>
              </a:rPr>
              <a:t> Q and w(</a:t>
            </a:r>
            <a:r>
              <a:rPr lang="en-US" altLang="en-US" sz="2400" i="1" dirty="0" err="1">
                <a:latin typeface="Consolas" panose="020B0609020204030204" pitchFamily="49" charset="0"/>
                <a:sym typeface="Symbol" panose="05050102010706020507" pitchFamily="18" charset="2"/>
              </a:rPr>
              <a:t>u,v</a:t>
            </a:r>
            <a:r>
              <a:rPr lang="en-US" altLang="en-US" sz="2400" dirty="0">
                <a:latin typeface="Consolas" panose="020B0609020204030204" pitchFamily="49" charset="0"/>
                <a:sym typeface="Symbol" panose="05050102010706020507" pitchFamily="18" charset="2"/>
              </a:rPr>
              <a:t>) &lt; key[</a:t>
            </a:r>
            <a:r>
              <a:rPr lang="en-US" altLang="en-US" sz="2400" i="1" dirty="0">
                <a:latin typeface="Consolas" panose="020B0609020204030204" pitchFamily="49" charset="0"/>
                <a:sym typeface="Symbol" panose="05050102010706020507" pitchFamily="18" charset="2"/>
              </a:rPr>
              <a:t>v</a:t>
            </a:r>
            <a:r>
              <a:rPr lang="en-US" altLang="en-US" sz="2400" dirty="0">
                <a:latin typeface="Consolas" panose="020B0609020204030204" pitchFamily="49" charset="0"/>
                <a:sym typeface="Symbol" panose="05050102010706020507" pitchFamily="18" charset="2"/>
              </a:rPr>
              <a:t>])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400" dirty="0">
                <a:latin typeface="Consolas" panose="020B0609020204030204" pitchFamily="49" charset="0"/>
                <a:sym typeface="Symbol" panose="05050102010706020507" pitchFamily="18" charset="2"/>
              </a:rPr>
              <a:t>                p[v] = u;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400" dirty="0">
                <a:latin typeface="Consolas" panose="020B0609020204030204" pitchFamily="49" charset="0"/>
                <a:sym typeface="Symbol" panose="05050102010706020507" pitchFamily="18" charset="2"/>
              </a:rPr>
              <a:t>                key[v] = w(</a:t>
            </a:r>
            <a:r>
              <a:rPr lang="en-US" altLang="en-US" sz="2400" dirty="0" err="1">
                <a:latin typeface="Consolas" panose="020B0609020204030204" pitchFamily="49" charset="0"/>
                <a:sym typeface="Symbol" panose="05050102010706020507" pitchFamily="18" charset="2"/>
              </a:rPr>
              <a:t>u,v</a:t>
            </a:r>
            <a:r>
              <a:rPr lang="en-US" altLang="en-US" sz="2400" dirty="0">
                <a:latin typeface="Consolas" panose="020B0609020204030204" pitchFamily="49" charset="0"/>
                <a:sym typeface="Symbol" panose="05050102010706020507" pitchFamily="18" charset="2"/>
              </a:rPr>
              <a:t>);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dirty="0"/>
              <a:t>25-MST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C8D6E8-E2D4-466A-B54E-56FCD6F950CE}" type="slidenum">
              <a:rPr lang="en-GB" smtClean="0"/>
              <a:pPr/>
              <a:t>31</a:t>
            </a:fld>
            <a:endParaRPr lang="en-GB"/>
          </a:p>
        </p:txBody>
      </p:sp>
      <p:sp>
        <p:nvSpPr>
          <p:cNvPr id="35" name="Oval 4"/>
          <p:cNvSpPr>
            <a:spLocks noChangeArrowheads="1"/>
          </p:cNvSpPr>
          <p:nvPr/>
        </p:nvSpPr>
        <p:spPr bwMode="auto">
          <a:xfrm>
            <a:off x="4179943" y="1638197"/>
            <a:ext cx="382587" cy="381000"/>
          </a:xfrm>
          <a:prstGeom prst="ellipse">
            <a:avLst/>
          </a:prstGeom>
          <a:noFill/>
          <a:ln w="38100">
            <a:solidFill>
              <a:srgbClr val="007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sz="2000" b="1" dirty="0">
                <a:latin typeface="+mn-lt"/>
                <a:sym typeface="Symbol" panose="05050102010706020507" pitchFamily="18" charset="2"/>
              </a:rPr>
              <a:t>10</a:t>
            </a:r>
          </a:p>
        </p:txBody>
      </p:sp>
      <p:sp>
        <p:nvSpPr>
          <p:cNvPr id="36" name="Oval 5"/>
          <p:cNvSpPr>
            <a:spLocks noChangeArrowheads="1"/>
          </p:cNvSpPr>
          <p:nvPr/>
        </p:nvSpPr>
        <p:spPr bwMode="auto">
          <a:xfrm>
            <a:off x="6364343" y="1638197"/>
            <a:ext cx="381000" cy="381000"/>
          </a:xfrm>
          <a:prstGeom prst="ellipse">
            <a:avLst/>
          </a:prstGeom>
          <a:noFill/>
          <a:ln w="38100">
            <a:solidFill>
              <a:srgbClr val="007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sz="2000" b="1">
                <a:solidFill>
                  <a:srgbClr val="0070C0"/>
                </a:solidFill>
                <a:latin typeface="+mn-lt"/>
                <a:sym typeface="Symbol" panose="05050102010706020507" pitchFamily="18" charset="2"/>
              </a:rPr>
              <a:t></a:t>
            </a:r>
          </a:p>
        </p:txBody>
      </p:sp>
      <p:sp>
        <p:nvSpPr>
          <p:cNvPr id="37" name="Oval 6"/>
          <p:cNvSpPr>
            <a:spLocks noChangeArrowheads="1"/>
          </p:cNvSpPr>
          <p:nvPr/>
        </p:nvSpPr>
        <p:spPr bwMode="auto">
          <a:xfrm>
            <a:off x="8274105" y="1638197"/>
            <a:ext cx="382588" cy="381000"/>
          </a:xfrm>
          <a:prstGeom prst="ellipse">
            <a:avLst/>
          </a:prstGeom>
          <a:noFill/>
          <a:ln w="38100">
            <a:solidFill>
              <a:srgbClr val="007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sz="2000" b="1">
                <a:solidFill>
                  <a:srgbClr val="0070C0"/>
                </a:solidFill>
                <a:latin typeface="+mn-lt"/>
                <a:sym typeface="Symbol" panose="05050102010706020507" pitchFamily="18" charset="2"/>
              </a:rPr>
              <a:t></a:t>
            </a:r>
          </a:p>
        </p:txBody>
      </p:sp>
      <p:sp>
        <p:nvSpPr>
          <p:cNvPr id="38" name="Oval 7"/>
          <p:cNvSpPr>
            <a:spLocks noChangeArrowheads="1"/>
          </p:cNvSpPr>
          <p:nvPr/>
        </p:nvSpPr>
        <p:spPr bwMode="auto">
          <a:xfrm>
            <a:off x="4179943" y="2784372"/>
            <a:ext cx="382587" cy="381000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sz="2000" b="1" dirty="0">
                <a:latin typeface="+mn-lt"/>
                <a:sym typeface="Symbol" panose="05050102010706020507" pitchFamily="18" charset="2"/>
              </a:rPr>
              <a:t>0</a:t>
            </a:r>
          </a:p>
        </p:txBody>
      </p:sp>
      <p:sp>
        <p:nvSpPr>
          <p:cNvPr id="39" name="Oval 8"/>
          <p:cNvSpPr>
            <a:spLocks noChangeArrowheads="1"/>
          </p:cNvSpPr>
          <p:nvPr/>
        </p:nvSpPr>
        <p:spPr bwMode="auto">
          <a:xfrm>
            <a:off x="6364343" y="2784372"/>
            <a:ext cx="381000" cy="381000"/>
          </a:xfrm>
          <a:prstGeom prst="ellipse">
            <a:avLst/>
          </a:prstGeom>
          <a:noFill/>
          <a:ln w="38100">
            <a:solidFill>
              <a:srgbClr val="007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sz="2000" b="1" dirty="0">
                <a:latin typeface="+mn-lt"/>
                <a:sym typeface="Symbol" panose="05050102010706020507" pitchFamily="18" charset="2"/>
              </a:rPr>
              <a:t>8</a:t>
            </a:r>
          </a:p>
        </p:txBody>
      </p:sp>
      <p:sp>
        <p:nvSpPr>
          <p:cNvPr id="40" name="Oval 9"/>
          <p:cNvSpPr>
            <a:spLocks noChangeArrowheads="1"/>
          </p:cNvSpPr>
          <p:nvPr/>
        </p:nvSpPr>
        <p:spPr bwMode="auto">
          <a:xfrm>
            <a:off x="8274105" y="2784372"/>
            <a:ext cx="382588" cy="381000"/>
          </a:xfrm>
          <a:prstGeom prst="ellipse">
            <a:avLst/>
          </a:prstGeom>
          <a:noFill/>
          <a:ln w="38100">
            <a:solidFill>
              <a:srgbClr val="007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sz="2000" b="1">
                <a:solidFill>
                  <a:srgbClr val="0070C0"/>
                </a:solidFill>
                <a:latin typeface="+mn-lt"/>
                <a:sym typeface="Symbol" panose="05050102010706020507" pitchFamily="18" charset="2"/>
              </a:rPr>
              <a:t></a:t>
            </a:r>
          </a:p>
        </p:txBody>
      </p:sp>
      <p:sp>
        <p:nvSpPr>
          <p:cNvPr id="41" name="Oval 10"/>
          <p:cNvSpPr>
            <a:spLocks noChangeArrowheads="1"/>
          </p:cNvSpPr>
          <p:nvPr/>
        </p:nvSpPr>
        <p:spPr bwMode="auto">
          <a:xfrm>
            <a:off x="5272143" y="3274910"/>
            <a:ext cx="382587" cy="382587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sz="2000" b="1" dirty="0">
                <a:latin typeface="+mn-lt"/>
                <a:sym typeface="Symbol" panose="05050102010706020507" pitchFamily="18" charset="2"/>
              </a:rPr>
              <a:t>3</a:t>
            </a:r>
          </a:p>
        </p:txBody>
      </p:sp>
      <p:sp>
        <p:nvSpPr>
          <p:cNvPr id="42" name="Oval 11"/>
          <p:cNvSpPr>
            <a:spLocks noChangeArrowheads="1"/>
          </p:cNvSpPr>
          <p:nvPr/>
        </p:nvSpPr>
        <p:spPr bwMode="auto">
          <a:xfrm>
            <a:off x="5272143" y="1146072"/>
            <a:ext cx="382587" cy="382588"/>
          </a:xfrm>
          <a:prstGeom prst="ellipse">
            <a:avLst/>
          </a:prstGeom>
          <a:noFill/>
          <a:ln w="38100">
            <a:solidFill>
              <a:srgbClr val="007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sz="2000" b="1">
                <a:solidFill>
                  <a:srgbClr val="0070C0"/>
                </a:solidFill>
                <a:latin typeface="+mn-lt"/>
                <a:sym typeface="Symbol" panose="05050102010706020507" pitchFamily="18" charset="2"/>
              </a:rPr>
              <a:t></a:t>
            </a:r>
          </a:p>
        </p:txBody>
      </p:sp>
      <p:cxnSp>
        <p:nvCxnSpPr>
          <p:cNvPr id="43" name="AutoShape 12"/>
          <p:cNvCxnSpPr>
            <a:cxnSpLocks noChangeShapeType="1"/>
            <a:stCxn id="42" idx="5"/>
            <a:endCxn id="36" idx="1"/>
          </p:cNvCxnSpPr>
          <p:nvPr/>
        </p:nvCxnSpPr>
        <p:spPr bwMode="auto">
          <a:xfrm>
            <a:off x="5597580" y="1485797"/>
            <a:ext cx="822325" cy="193675"/>
          </a:xfrm>
          <a:prstGeom prst="straightConnector1">
            <a:avLst/>
          </a:prstGeom>
          <a:noFill/>
          <a:ln w="38100">
            <a:solidFill>
              <a:srgbClr val="007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4" name="AutoShape 13"/>
          <p:cNvCxnSpPr>
            <a:cxnSpLocks noChangeShapeType="1"/>
            <a:stCxn id="42" idx="3"/>
            <a:endCxn id="35" idx="7"/>
          </p:cNvCxnSpPr>
          <p:nvPr/>
        </p:nvCxnSpPr>
        <p:spPr bwMode="auto">
          <a:xfrm flipH="1">
            <a:off x="4506968" y="1485797"/>
            <a:ext cx="820737" cy="193675"/>
          </a:xfrm>
          <a:prstGeom prst="straightConnector1">
            <a:avLst/>
          </a:prstGeom>
          <a:noFill/>
          <a:ln w="38100">
            <a:solidFill>
              <a:srgbClr val="007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5" name="AutoShape 14"/>
          <p:cNvCxnSpPr>
            <a:cxnSpLocks noChangeShapeType="1"/>
            <a:stCxn id="35" idx="6"/>
            <a:endCxn id="36" idx="2"/>
          </p:cNvCxnSpPr>
          <p:nvPr/>
        </p:nvCxnSpPr>
        <p:spPr bwMode="auto">
          <a:xfrm>
            <a:off x="4575230" y="1828697"/>
            <a:ext cx="1774825" cy="0"/>
          </a:xfrm>
          <a:prstGeom prst="straightConnector1">
            <a:avLst/>
          </a:prstGeom>
          <a:noFill/>
          <a:ln w="38100">
            <a:solidFill>
              <a:srgbClr val="007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6" name="AutoShape 15"/>
          <p:cNvCxnSpPr>
            <a:cxnSpLocks noChangeShapeType="1"/>
            <a:stCxn id="38" idx="0"/>
            <a:endCxn id="35" idx="4"/>
          </p:cNvCxnSpPr>
          <p:nvPr/>
        </p:nvCxnSpPr>
        <p:spPr bwMode="auto">
          <a:xfrm flipV="1">
            <a:off x="4370443" y="2033485"/>
            <a:ext cx="0" cy="736600"/>
          </a:xfrm>
          <a:prstGeom prst="straightConnector1">
            <a:avLst/>
          </a:prstGeom>
          <a:noFill/>
          <a:ln w="38100">
            <a:solidFill>
              <a:srgbClr val="007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7" name="AutoShape 16"/>
          <p:cNvCxnSpPr>
            <a:cxnSpLocks noChangeShapeType="1"/>
            <a:stCxn id="38" idx="5"/>
            <a:endCxn id="41" idx="1"/>
          </p:cNvCxnSpPr>
          <p:nvPr/>
        </p:nvCxnSpPr>
        <p:spPr bwMode="auto">
          <a:xfrm>
            <a:off x="4506968" y="3124097"/>
            <a:ext cx="820737" cy="193675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 type="triangle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8" name="AutoShape 17"/>
          <p:cNvCxnSpPr>
            <a:cxnSpLocks noChangeShapeType="1"/>
            <a:stCxn id="41" idx="7"/>
            <a:endCxn id="39" idx="3"/>
          </p:cNvCxnSpPr>
          <p:nvPr/>
        </p:nvCxnSpPr>
        <p:spPr bwMode="auto">
          <a:xfrm flipV="1">
            <a:off x="5597580" y="3124097"/>
            <a:ext cx="822325" cy="193675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 type="triangle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9" name="AutoShape 18"/>
          <p:cNvCxnSpPr>
            <a:cxnSpLocks noChangeShapeType="1"/>
            <a:stCxn id="39" idx="0"/>
            <a:endCxn id="36" idx="4"/>
          </p:cNvCxnSpPr>
          <p:nvPr/>
        </p:nvCxnSpPr>
        <p:spPr bwMode="auto">
          <a:xfrm flipV="1">
            <a:off x="6554843" y="2033485"/>
            <a:ext cx="0" cy="736600"/>
          </a:xfrm>
          <a:prstGeom prst="straightConnector1">
            <a:avLst/>
          </a:prstGeom>
          <a:noFill/>
          <a:ln w="38100">
            <a:solidFill>
              <a:srgbClr val="007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0" name="AutoShape 19"/>
          <p:cNvCxnSpPr>
            <a:cxnSpLocks noChangeShapeType="1"/>
            <a:stCxn id="36" idx="6"/>
            <a:endCxn id="37" idx="2"/>
          </p:cNvCxnSpPr>
          <p:nvPr/>
        </p:nvCxnSpPr>
        <p:spPr bwMode="auto">
          <a:xfrm>
            <a:off x="6759630" y="1828697"/>
            <a:ext cx="1501775" cy="0"/>
          </a:xfrm>
          <a:prstGeom prst="straightConnector1">
            <a:avLst/>
          </a:prstGeom>
          <a:noFill/>
          <a:ln w="38100">
            <a:solidFill>
              <a:srgbClr val="007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1" name="AutoShape 20"/>
          <p:cNvCxnSpPr>
            <a:cxnSpLocks noChangeShapeType="1"/>
            <a:stCxn id="39" idx="6"/>
            <a:endCxn id="40" idx="2"/>
          </p:cNvCxnSpPr>
          <p:nvPr/>
        </p:nvCxnSpPr>
        <p:spPr bwMode="auto">
          <a:xfrm>
            <a:off x="6759630" y="2974872"/>
            <a:ext cx="1501775" cy="0"/>
          </a:xfrm>
          <a:prstGeom prst="straightConnector1">
            <a:avLst/>
          </a:prstGeom>
          <a:noFill/>
          <a:ln w="38100">
            <a:solidFill>
              <a:srgbClr val="007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2" name="AutoShape 21"/>
          <p:cNvCxnSpPr>
            <a:cxnSpLocks noChangeShapeType="1"/>
            <a:stCxn id="41" idx="0"/>
            <a:endCxn id="35" idx="5"/>
          </p:cNvCxnSpPr>
          <p:nvPr/>
        </p:nvCxnSpPr>
        <p:spPr bwMode="auto">
          <a:xfrm rot="5400000" flipH="1">
            <a:off x="4342662" y="2142228"/>
            <a:ext cx="1284288" cy="955675"/>
          </a:xfrm>
          <a:prstGeom prst="curvedConnector3">
            <a:avLst>
              <a:gd name="adj1" fmla="val 47829"/>
            </a:avLst>
          </a:prstGeom>
          <a:noFill/>
          <a:ln w="38100">
            <a:solidFill>
              <a:schemeClr val="tx1"/>
            </a:solidFill>
            <a:round/>
            <a:headEnd type="triangle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3" name="Text Box 22"/>
          <p:cNvSpPr txBox="1">
            <a:spLocks noChangeArrowheads="1"/>
          </p:cNvSpPr>
          <p:nvPr/>
        </p:nvSpPr>
        <p:spPr bwMode="auto">
          <a:xfrm>
            <a:off x="3865056" y="2217635"/>
            <a:ext cx="57579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b="1">
                <a:solidFill>
                  <a:srgbClr val="0070C0"/>
                </a:solidFill>
                <a:latin typeface="+mn-lt"/>
              </a:rPr>
              <a:t>14</a:t>
            </a:r>
          </a:p>
        </p:txBody>
      </p:sp>
      <p:sp>
        <p:nvSpPr>
          <p:cNvPr id="54" name="Text Box 23"/>
          <p:cNvSpPr txBox="1">
            <a:spLocks noChangeArrowheads="1"/>
          </p:cNvSpPr>
          <p:nvPr/>
        </p:nvSpPr>
        <p:spPr bwMode="auto">
          <a:xfrm>
            <a:off x="4961670" y="2284940"/>
            <a:ext cx="57579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b="1" dirty="0">
                <a:solidFill>
                  <a:srgbClr val="0070C0"/>
                </a:solidFill>
                <a:latin typeface="+mn-lt"/>
              </a:rPr>
              <a:t>10</a:t>
            </a:r>
          </a:p>
        </p:txBody>
      </p:sp>
      <p:sp>
        <p:nvSpPr>
          <p:cNvPr id="55" name="Text Box 24"/>
          <p:cNvSpPr txBox="1">
            <a:spLocks noChangeArrowheads="1"/>
          </p:cNvSpPr>
          <p:nvPr/>
        </p:nvSpPr>
        <p:spPr bwMode="auto">
          <a:xfrm>
            <a:off x="4702614" y="3189185"/>
            <a:ext cx="38023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b="1">
                <a:solidFill>
                  <a:srgbClr val="0070C0"/>
                </a:solidFill>
                <a:latin typeface="+mn-lt"/>
              </a:rPr>
              <a:t>3</a:t>
            </a:r>
          </a:p>
        </p:txBody>
      </p:sp>
      <p:sp>
        <p:nvSpPr>
          <p:cNvPr id="56" name="Text Box 25"/>
          <p:cNvSpPr txBox="1">
            <a:spLocks noChangeArrowheads="1"/>
          </p:cNvSpPr>
          <p:nvPr/>
        </p:nvSpPr>
        <p:spPr bwMode="auto">
          <a:xfrm>
            <a:off x="4702614" y="1222272"/>
            <a:ext cx="38023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b="1">
                <a:solidFill>
                  <a:srgbClr val="0070C0"/>
                </a:solidFill>
                <a:latin typeface="+mn-lt"/>
              </a:rPr>
              <a:t>6</a:t>
            </a:r>
          </a:p>
        </p:txBody>
      </p:sp>
      <p:sp>
        <p:nvSpPr>
          <p:cNvPr id="57" name="Text Box 26"/>
          <p:cNvSpPr txBox="1">
            <a:spLocks noChangeArrowheads="1"/>
          </p:cNvSpPr>
          <p:nvPr/>
        </p:nvSpPr>
        <p:spPr bwMode="auto">
          <a:xfrm>
            <a:off x="5899589" y="1222272"/>
            <a:ext cx="38023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b="1">
                <a:solidFill>
                  <a:srgbClr val="0070C0"/>
                </a:solidFill>
                <a:latin typeface="+mn-lt"/>
              </a:rPr>
              <a:t>4</a:t>
            </a:r>
          </a:p>
        </p:txBody>
      </p:sp>
      <p:sp>
        <p:nvSpPr>
          <p:cNvPr id="58" name="Text Box 27"/>
          <p:cNvSpPr txBox="1">
            <a:spLocks noChangeArrowheads="1"/>
          </p:cNvSpPr>
          <p:nvPr/>
        </p:nvSpPr>
        <p:spPr bwMode="auto">
          <a:xfrm>
            <a:off x="5295484" y="1782311"/>
            <a:ext cx="38023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b="1" dirty="0">
                <a:solidFill>
                  <a:srgbClr val="0070C0"/>
                </a:solidFill>
                <a:latin typeface="+mn-lt"/>
              </a:rPr>
              <a:t>5</a:t>
            </a:r>
          </a:p>
        </p:txBody>
      </p:sp>
      <p:sp>
        <p:nvSpPr>
          <p:cNvPr id="59" name="Text Box 28"/>
          <p:cNvSpPr txBox="1">
            <a:spLocks noChangeArrowheads="1"/>
          </p:cNvSpPr>
          <p:nvPr/>
        </p:nvSpPr>
        <p:spPr bwMode="auto">
          <a:xfrm>
            <a:off x="6499664" y="2250972"/>
            <a:ext cx="38023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b="1">
                <a:solidFill>
                  <a:srgbClr val="0070C0"/>
                </a:solidFill>
                <a:latin typeface="+mn-lt"/>
              </a:rPr>
              <a:t>2</a:t>
            </a:r>
          </a:p>
        </p:txBody>
      </p:sp>
      <p:sp>
        <p:nvSpPr>
          <p:cNvPr id="60" name="Text Box 29"/>
          <p:cNvSpPr txBox="1">
            <a:spLocks noChangeArrowheads="1"/>
          </p:cNvSpPr>
          <p:nvPr/>
        </p:nvSpPr>
        <p:spPr bwMode="auto">
          <a:xfrm>
            <a:off x="7318814" y="1450872"/>
            <a:ext cx="38023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b="1">
                <a:solidFill>
                  <a:srgbClr val="0070C0"/>
                </a:solidFill>
                <a:latin typeface="+mn-lt"/>
              </a:rPr>
              <a:t>9</a:t>
            </a:r>
          </a:p>
        </p:txBody>
      </p:sp>
      <p:sp>
        <p:nvSpPr>
          <p:cNvPr id="61" name="Text Box 30"/>
          <p:cNvSpPr txBox="1">
            <a:spLocks noChangeArrowheads="1"/>
          </p:cNvSpPr>
          <p:nvPr/>
        </p:nvSpPr>
        <p:spPr bwMode="auto">
          <a:xfrm>
            <a:off x="7224206" y="2585935"/>
            <a:ext cx="57579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b="1">
                <a:solidFill>
                  <a:srgbClr val="0070C0"/>
                </a:solidFill>
                <a:latin typeface="+mn-lt"/>
              </a:rPr>
              <a:t>15</a:t>
            </a:r>
          </a:p>
        </p:txBody>
      </p:sp>
      <p:sp>
        <p:nvSpPr>
          <p:cNvPr id="62" name="Text Box 31"/>
          <p:cNvSpPr txBox="1">
            <a:spLocks noChangeArrowheads="1"/>
          </p:cNvSpPr>
          <p:nvPr/>
        </p:nvSpPr>
        <p:spPr bwMode="auto">
          <a:xfrm>
            <a:off x="5839264" y="3208235"/>
            <a:ext cx="38023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b="1">
                <a:solidFill>
                  <a:srgbClr val="0070C0"/>
                </a:solidFill>
                <a:latin typeface="+mn-lt"/>
              </a:rPr>
              <a:t>8</a:t>
            </a:r>
          </a:p>
        </p:txBody>
      </p:sp>
      <p:sp>
        <p:nvSpPr>
          <p:cNvPr id="63" name="Text Box 33"/>
          <p:cNvSpPr txBox="1">
            <a:spLocks noChangeArrowheads="1"/>
          </p:cNvSpPr>
          <p:nvPr/>
        </p:nvSpPr>
        <p:spPr bwMode="auto">
          <a:xfrm>
            <a:off x="5294771" y="3958163"/>
            <a:ext cx="34817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sz="2000" b="1" dirty="0">
                <a:solidFill>
                  <a:srgbClr val="0070C0"/>
                </a:solidFill>
                <a:latin typeface="+mj-lt"/>
              </a:rPr>
              <a:t>u</a:t>
            </a:r>
          </a:p>
        </p:txBody>
      </p:sp>
      <p:cxnSp>
        <p:nvCxnSpPr>
          <p:cNvPr id="64" name="AutoShape 34"/>
          <p:cNvCxnSpPr>
            <a:cxnSpLocks noChangeShapeType="1"/>
          </p:cNvCxnSpPr>
          <p:nvPr/>
        </p:nvCxnSpPr>
        <p:spPr bwMode="auto">
          <a:xfrm flipH="1" flipV="1">
            <a:off x="5448143" y="3690906"/>
            <a:ext cx="11842" cy="307990"/>
          </a:xfrm>
          <a:prstGeom prst="straightConnector1">
            <a:avLst/>
          </a:prstGeom>
          <a:noFill/>
          <a:ln w="25400">
            <a:solidFill>
              <a:srgbClr val="0070C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9351887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Prim’s Algorithm – Example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6493" y="1200786"/>
            <a:ext cx="8496300" cy="4118397"/>
          </a:xfrm>
        </p:spPr>
        <p:txBody>
          <a:bodyPr/>
          <a:lstStyle/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400" dirty="0">
                <a:solidFill>
                  <a:srgbClr val="0070C0"/>
                </a:solidFill>
                <a:latin typeface="Consolas" panose="020B0609020204030204" pitchFamily="49" charset="0"/>
              </a:rPr>
              <a:t>MST-Prim</a:t>
            </a:r>
            <a:r>
              <a:rPr lang="en-US" altLang="en-US" sz="2400" dirty="0">
                <a:latin typeface="Consolas" panose="020B0609020204030204" pitchFamily="49" charset="0"/>
              </a:rPr>
              <a:t>(G, w, r)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400" dirty="0">
                <a:latin typeface="Consolas" panose="020B0609020204030204" pitchFamily="49" charset="0"/>
              </a:rPr>
              <a:t>    Q = V[G];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400" dirty="0">
                <a:latin typeface="Consolas" panose="020B0609020204030204" pitchFamily="49" charset="0"/>
              </a:rPr>
              <a:t>    </a:t>
            </a:r>
            <a:r>
              <a:rPr lang="en-US" altLang="en-US" sz="2400" dirty="0">
                <a:solidFill>
                  <a:srgbClr val="0070C0"/>
                </a:solidFill>
                <a:latin typeface="Consolas" panose="020B0609020204030204" pitchFamily="49" charset="0"/>
              </a:rPr>
              <a:t>for</a:t>
            </a:r>
            <a:r>
              <a:rPr lang="en-US" altLang="en-US" sz="2400" dirty="0">
                <a:latin typeface="Consolas" panose="020B0609020204030204" pitchFamily="49" charset="0"/>
              </a:rPr>
              <a:t> </a:t>
            </a:r>
            <a:r>
              <a:rPr lang="en-US" altLang="en-US" sz="2400" dirty="0">
                <a:solidFill>
                  <a:srgbClr val="0070C0"/>
                </a:solidFill>
                <a:latin typeface="Consolas" panose="020B0609020204030204" pitchFamily="49" charset="0"/>
              </a:rPr>
              <a:t>each</a:t>
            </a:r>
            <a:r>
              <a:rPr lang="en-US" altLang="en-US" sz="2400" dirty="0">
                <a:latin typeface="Consolas" panose="020B0609020204030204" pitchFamily="49" charset="0"/>
              </a:rPr>
              <a:t> </a:t>
            </a:r>
            <a:r>
              <a:rPr lang="en-US" altLang="en-US" sz="2400" i="1" dirty="0">
                <a:latin typeface="Consolas" panose="020B0609020204030204" pitchFamily="49" charset="0"/>
              </a:rPr>
              <a:t>u</a:t>
            </a:r>
            <a:r>
              <a:rPr lang="en-US" altLang="en-US" sz="2400" dirty="0">
                <a:latin typeface="Consolas" panose="020B0609020204030204" pitchFamily="49" charset="0"/>
              </a:rPr>
              <a:t> </a:t>
            </a:r>
            <a:r>
              <a:rPr lang="en-US" altLang="en-US" sz="2400" dirty="0">
                <a:latin typeface="Consolas" panose="020B0609020204030204" pitchFamily="49" charset="0"/>
                <a:sym typeface="Symbol" panose="05050102010706020507" pitchFamily="18" charset="2"/>
              </a:rPr>
              <a:t> Q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400" dirty="0">
                <a:latin typeface="Consolas" panose="020B0609020204030204" pitchFamily="49" charset="0"/>
                <a:sym typeface="Symbol" panose="05050102010706020507" pitchFamily="18" charset="2"/>
              </a:rPr>
              <a:t>        key[u] = ;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400" dirty="0">
                <a:latin typeface="Consolas" panose="020B0609020204030204" pitchFamily="49" charset="0"/>
                <a:sym typeface="Symbol" panose="05050102010706020507" pitchFamily="18" charset="2"/>
              </a:rPr>
              <a:t>    key[r] = 0;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400" dirty="0">
                <a:latin typeface="Consolas" panose="020B0609020204030204" pitchFamily="49" charset="0"/>
                <a:sym typeface="Symbol" panose="05050102010706020507" pitchFamily="18" charset="2"/>
              </a:rPr>
              <a:t>    p[r] = NULL;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400" dirty="0">
                <a:latin typeface="Consolas" panose="020B0609020204030204" pitchFamily="49" charset="0"/>
                <a:sym typeface="Symbol" panose="05050102010706020507" pitchFamily="18" charset="2"/>
              </a:rPr>
              <a:t>    </a:t>
            </a:r>
            <a:r>
              <a:rPr lang="en-US" altLang="en-US" sz="2400" dirty="0">
                <a:solidFill>
                  <a:srgbClr val="0070C0"/>
                </a:solidFill>
                <a:latin typeface="Consolas" panose="020B0609020204030204" pitchFamily="49" charset="0"/>
                <a:sym typeface="Symbol" panose="05050102010706020507" pitchFamily="18" charset="2"/>
              </a:rPr>
              <a:t>while</a:t>
            </a:r>
            <a:r>
              <a:rPr lang="en-US" altLang="en-US" sz="2400" dirty="0">
                <a:latin typeface="Consolas" panose="020B0609020204030204" pitchFamily="49" charset="0"/>
                <a:sym typeface="Symbol" panose="05050102010706020507" pitchFamily="18" charset="2"/>
              </a:rPr>
              <a:t> (Q not empty)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400" dirty="0">
                <a:latin typeface="Consolas" panose="020B0609020204030204" pitchFamily="49" charset="0"/>
                <a:sym typeface="Symbol" panose="05050102010706020507" pitchFamily="18" charset="2"/>
              </a:rPr>
              <a:t>        u = </a:t>
            </a:r>
            <a:r>
              <a:rPr lang="en-US" altLang="en-US" sz="2400" dirty="0" err="1">
                <a:latin typeface="Consolas" panose="020B0609020204030204" pitchFamily="49" charset="0"/>
                <a:sym typeface="Symbol" panose="05050102010706020507" pitchFamily="18" charset="2"/>
              </a:rPr>
              <a:t>ExtractMin</a:t>
            </a:r>
            <a:r>
              <a:rPr lang="en-US" altLang="en-US" sz="2400" dirty="0">
                <a:latin typeface="Consolas" panose="020B0609020204030204" pitchFamily="49" charset="0"/>
                <a:sym typeface="Symbol" panose="05050102010706020507" pitchFamily="18" charset="2"/>
              </a:rPr>
              <a:t>(Q);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400" dirty="0">
                <a:latin typeface="Consolas" panose="020B0609020204030204" pitchFamily="49" charset="0"/>
                <a:sym typeface="Symbol" panose="05050102010706020507" pitchFamily="18" charset="2"/>
              </a:rPr>
              <a:t>        </a:t>
            </a:r>
            <a:r>
              <a:rPr lang="en-US" altLang="en-US" sz="2400" dirty="0">
                <a:solidFill>
                  <a:srgbClr val="0070C0"/>
                </a:solidFill>
                <a:latin typeface="Consolas" panose="020B0609020204030204" pitchFamily="49" charset="0"/>
                <a:sym typeface="Symbol" panose="05050102010706020507" pitchFamily="18" charset="2"/>
              </a:rPr>
              <a:t>for</a:t>
            </a:r>
            <a:r>
              <a:rPr lang="en-US" altLang="en-US" sz="2400" dirty="0">
                <a:latin typeface="Consolas" panose="020B0609020204030204" pitchFamily="49" charset="0"/>
                <a:sym typeface="Symbol" panose="05050102010706020507" pitchFamily="18" charset="2"/>
              </a:rPr>
              <a:t> </a:t>
            </a:r>
            <a:r>
              <a:rPr lang="en-US" altLang="en-US" sz="2400" dirty="0">
                <a:solidFill>
                  <a:srgbClr val="0070C0"/>
                </a:solidFill>
                <a:latin typeface="Consolas" panose="020B0609020204030204" pitchFamily="49" charset="0"/>
                <a:sym typeface="Symbol" panose="05050102010706020507" pitchFamily="18" charset="2"/>
              </a:rPr>
              <a:t>each</a:t>
            </a:r>
            <a:r>
              <a:rPr lang="en-US" altLang="en-US" sz="2400" dirty="0">
                <a:latin typeface="Consolas" panose="020B0609020204030204" pitchFamily="49" charset="0"/>
                <a:sym typeface="Symbol" panose="05050102010706020507" pitchFamily="18" charset="2"/>
              </a:rPr>
              <a:t> </a:t>
            </a:r>
            <a:r>
              <a:rPr lang="en-US" altLang="en-US" sz="2400" i="1" dirty="0">
                <a:latin typeface="Consolas" panose="020B0609020204030204" pitchFamily="49" charset="0"/>
                <a:sym typeface="Symbol" panose="05050102010706020507" pitchFamily="18" charset="2"/>
              </a:rPr>
              <a:t>v</a:t>
            </a:r>
            <a:r>
              <a:rPr lang="en-US" altLang="en-US" sz="2400" dirty="0">
                <a:latin typeface="Consolas" panose="020B0609020204030204" pitchFamily="49" charset="0"/>
              </a:rPr>
              <a:t> </a:t>
            </a:r>
            <a:r>
              <a:rPr lang="en-US" altLang="en-US" sz="2400" dirty="0">
                <a:latin typeface="Consolas" panose="020B0609020204030204" pitchFamily="49" charset="0"/>
                <a:sym typeface="Symbol" panose="05050102010706020507" pitchFamily="18" charset="2"/>
              </a:rPr>
              <a:t> </a:t>
            </a:r>
            <a:r>
              <a:rPr lang="en-US" altLang="en-US" sz="2400" dirty="0" err="1">
                <a:latin typeface="Consolas" panose="020B0609020204030204" pitchFamily="49" charset="0"/>
                <a:sym typeface="Symbol" panose="05050102010706020507" pitchFamily="18" charset="2"/>
              </a:rPr>
              <a:t>Adj</a:t>
            </a:r>
            <a:r>
              <a:rPr lang="en-US" altLang="en-US" sz="2400" dirty="0">
                <a:latin typeface="Consolas" panose="020B0609020204030204" pitchFamily="49" charset="0"/>
                <a:sym typeface="Symbol" panose="05050102010706020507" pitchFamily="18" charset="2"/>
              </a:rPr>
              <a:t>[</a:t>
            </a:r>
            <a:r>
              <a:rPr lang="en-US" altLang="en-US" sz="2400" i="1" dirty="0">
                <a:latin typeface="Consolas" panose="020B0609020204030204" pitchFamily="49" charset="0"/>
                <a:sym typeface="Symbol" panose="05050102010706020507" pitchFamily="18" charset="2"/>
              </a:rPr>
              <a:t>u</a:t>
            </a:r>
            <a:r>
              <a:rPr lang="en-US" altLang="en-US" sz="2400" dirty="0">
                <a:latin typeface="Consolas" panose="020B0609020204030204" pitchFamily="49" charset="0"/>
                <a:sym typeface="Symbol" panose="05050102010706020507" pitchFamily="18" charset="2"/>
              </a:rPr>
              <a:t>]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400" dirty="0">
                <a:latin typeface="Consolas" panose="020B0609020204030204" pitchFamily="49" charset="0"/>
                <a:sym typeface="Symbol" panose="05050102010706020507" pitchFamily="18" charset="2"/>
              </a:rPr>
              <a:t>            </a:t>
            </a:r>
            <a:r>
              <a:rPr lang="en-US" altLang="en-US" sz="2400" dirty="0">
                <a:solidFill>
                  <a:srgbClr val="0070C0"/>
                </a:solidFill>
                <a:latin typeface="Consolas" panose="020B0609020204030204" pitchFamily="49" charset="0"/>
                <a:sym typeface="Symbol" panose="05050102010706020507" pitchFamily="18" charset="2"/>
              </a:rPr>
              <a:t>if</a:t>
            </a:r>
            <a:r>
              <a:rPr lang="en-US" altLang="en-US" sz="2400" dirty="0">
                <a:latin typeface="Consolas" panose="020B0609020204030204" pitchFamily="49" charset="0"/>
                <a:sym typeface="Symbol" panose="05050102010706020507" pitchFamily="18" charset="2"/>
              </a:rPr>
              <a:t> (v</a:t>
            </a:r>
            <a:r>
              <a:rPr lang="en-US" altLang="en-US" sz="2400" dirty="0">
                <a:latin typeface="Consolas" panose="020B0609020204030204" pitchFamily="49" charset="0"/>
              </a:rPr>
              <a:t> </a:t>
            </a:r>
            <a:r>
              <a:rPr lang="en-US" altLang="en-US" sz="2400" dirty="0">
                <a:latin typeface="Consolas" panose="020B0609020204030204" pitchFamily="49" charset="0"/>
                <a:sym typeface="Symbol" panose="05050102010706020507" pitchFamily="18" charset="2"/>
              </a:rPr>
              <a:t> Q and w(</a:t>
            </a:r>
            <a:r>
              <a:rPr lang="en-US" altLang="en-US" sz="2400" i="1" dirty="0" err="1">
                <a:latin typeface="Consolas" panose="020B0609020204030204" pitchFamily="49" charset="0"/>
                <a:sym typeface="Symbol" panose="05050102010706020507" pitchFamily="18" charset="2"/>
              </a:rPr>
              <a:t>u,v</a:t>
            </a:r>
            <a:r>
              <a:rPr lang="en-US" altLang="en-US" sz="2400" dirty="0">
                <a:latin typeface="Consolas" panose="020B0609020204030204" pitchFamily="49" charset="0"/>
                <a:sym typeface="Symbol" panose="05050102010706020507" pitchFamily="18" charset="2"/>
              </a:rPr>
              <a:t>) &lt; key[</a:t>
            </a:r>
            <a:r>
              <a:rPr lang="en-US" altLang="en-US" sz="2400" i="1" dirty="0">
                <a:latin typeface="Consolas" panose="020B0609020204030204" pitchFamily="49" charset="0"/>
                <a:sym typeface="Symbol" panose="05050102010706020507" pitchFamily="18" charset="2"/>
              </a:rPr>
              <a:t>v</a:t>
            </a:r>
            <a:r>
              <a:rPr lang="en-US" altLang="en-US" sz="2400" dirty="0">
                <a:latin typeface="Consolas" panose="020B0609020204030204" pitchFamily="49" charset="0"/>
                <a:sym typeface="Symbol" panose="05050102010706020507" pitchFamily="18" charset="2"/>
              </a:rPr>
              <a:t>])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400" dirty="0">
                <a:latin typeface="Consolas" panose="020B0609020204030204" pitchFamily="49" charset="0"/>
                <a:sym typeface="Symbol" panose="05050102010706020507" pitchFamily="18" charset="2"/>
              </a:rPr>
              <a:t>                p[v] = u;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400" dirty="0">
                <a:latin typeface="Consolas" panose="020B0609020204030204" pitchFamily="49" charset="0"/>
                <a:sym typeface="Symbol" panose="05050102010706020507" pitchFamily="18" charset="2"/>
              </a:rPr>
              <a:t>                key[v] = w(</a:t>
            </a:r>
            <a:r>
              <a:rPr lang="en-US" altLang="en-US" sz="2400" dirty="0" err="1">
                <a:latin typeface="Consolas" panose="020B0609020204030204" pitchFamily="49" charset="0"/>
                <a:sym typeface="Symbol" panose="05050102010706020507" pitchFamily="18" charset="2"/>
              </a:rPr>
              <a:t>u,v</a:t>
            </a:r>
            <a:r>
              <a:rPr lang="en-US" altLang="en-US" sz="2400" dirty="0">
                <a:latin typeface="Consolas" panose="020B0609020204030204" pitchFamily="49" charset="0"/>
                <a:sym typeface="Symbol" panose="05050102010706020507" pitchFamily="18" charset="2"/>
              </a:rPr>
              <a:t>);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dirty="0"/>
              <a:t>25-MST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C8D6E8-E2D4-466A-B54E-56FCD6F950CE}" type="slidenum">
              <a:rPr lang="en-GB" smtClean="0"/>
              <a:pPr/>
              <a:t>32</a:t>
            </a:fld>
            <a:endParaRPr lang="en-GB"/>
          </a:p>
        </p:txBody>
      </p:sp>
      <p:sp>
        <p:nvSpPr>
          <p:cNvPr id="35" name="Oval 4"/>
          <p:cNvSpPr>
            <a:spLocks noChangeArrowheads="1"/>
          </p:cNvSpPr>
          <p:nvPr/>
        </p:nvSpPr>
        <p:spPr bwMode="auto">
          <a:xfrm>
            <a:off x="4179943" y="1638197"/>
            <a:ext cx="382587" cy="381000"/>
          </a:xfrm>
          <a:prstGeom prst="ellipse">
            <a:avLst/>
          </a:prstGeom>
          <a:noFill/>
          <a:ln w="38100">
            <a:solidFill>
              <a:srgbClr val="007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sz="2000" b="1" dirty="0">
                <a:latin typeface="+mn-lt"/>
                <a:sym typeface="Symbol" panose="05050102010706020507" pitchFamily="18" charset="2"/>
              </a:rPr>
              <a:t>10</a:t>
            </a:r>
          </a:p>
        </p:txBody>
      </p:sp>
      <p:sp>
        <p:nvSpPr>
          <p:cNvPr id="36" name="Oval 5"/>
          <p:cNvSpPr>
            <a:spLocks noChangeArrowheads="1"/>
          </p:cNvSpPr>
          <p:nvPr/>
        </p:nvSpPr>
        <p:spPr bwMode="auto">
          <a:xfrm>
            <a:off x="6364343" y="1638197"/>
            <a:ext cx="381000" cy="381000"/>
          </a:xfrm>
          <a:prstGeom prst="ellipse">
            <a:avLst/>
          </a:prstGeom>
          <a:noFill/>
          <a:ln w="38100">
            <a:solidFill>
              <a:srgbClr val="007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sz="2000" b="1">
                <a:solidFill>
                  <a:srgbClr val="0070C0"/>
                </a:solidFill>
                <a:latin typeface="+mn-lt"/>
                <a:sym typeface="Symbol" panose="05050102010706020507" pitchFamily="18" charset="2"/>
              </a:rPr>
              <a:t></a:t>
            </a:r>
          </a:p>
        </p:txBody>
      </p:sp>
      <p:sp>
        <p:nvSpPr>
          <p:cNvPr id="37" name="Oval 6"/>
          <p:cNvSpPr>
            <a:spLocks noChangeArrowheads="1"/>
          </p:cNvSpPr>
          <p:nvPr/>
        </p:nvSpPr>
        <p:spPr bwMode="auto">
          <a:xfrm>
            <a:off x="8274105" y="1638197"/>
            <a:ext cx="382588" cy="381000"/>
          </a:xfrm>
          <a:prstGeom prst="ellipse">
            <a:avLst/>
          </a:prstGeom>
          <a:noFill/>
          <a:ln w="38100">
            <a:solidFill>
              <a:srgbClr val="007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sz="2000" b="1">
                <a:solidFill>
                  <a:srgbClr val="0070C0"/>
                </a:solidFill>
                <a:latin typeface="+mn-lt"/>
                <a:sym typeface="Symbol" panose="05050102010706020507" pitchFamily="18" charset="2"/>
              </a:rPr>
              <a:t></a:t>
            </a:r>
          </a:p>
        </p:txBody>
      </p:sp>
      <p:sp>
        <p:nvSpPr>
          <p:cNvPr id="38" name="Oval 7"/>
          <p:cNvSpPr>
            <a:spLocks noChangeArrowheads="1"/>
          </p:cNvSpPr>
          <p:nvPr/>
        </p:nvSpPr>
        <p:spPr bwMode="auto">
          <a:xfrm>
            <a:off x="4179943" y="2784372"/>
            <a:ext cx="382587" cy="381000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sz="2000" b="1" dirty="0">
                <a:latin typeface="+mn-lt"/>
                <a:sym typeface="Symbol" panose="05050102010706020507" pitchFamily="18" charset="2"/>
              </a:rPr>
              <a:t>0</a:t>
            </a:r>
          </a:p>
        </p:txBody>
      </p:sp>
      <p:sp>
        <p:nvSpPr>
          <p:cNvPr id="39" name="Oval 8"/>
          <p:cNvSpPr>
            <a:spLocks noChangeArrowheads="1"/>
          </p:cNvSpPr>
          <p:nvPr/>
        </p:nvSpPr>
        <p:spPr bwMode="auto">
          <a:xfrm>
            <a:off x="6364343" y="2784372"/>
            <a:ext cx="381000" cy="381000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sz="2000" b="1" dirty="0">
                <a:latin typeface="+mn-lt"/>
                <a:sym typeface="Symbol" panose="05050102010706020507" pitchFamily="18" charset="2"/>
              </a:rPr>
              <a:t>8</a:t>
            </a:r>
          </a:p>
        </p:txBody>
      </p:sp>
      <p:sp>
        <p:nvSpPr>
          <p:cNvPr id="40" name="Oval 9"/>
          <p:cNvSpPr>
            <a:spLocks noChangeArrowheads="1"/>
          </p:cNvSpPr>
          <p:nvPr/>
        </p:nvSpPr>
        <p:spPr bwMode="auto">
          <a:xfrm>
            <a:off x="8274105" y="2784372"/>
            <a:ext cx="382588" cy="381000"/>
          </a:xfrm>
          <a:prstGeom prst="ellipse">
            <a:avLst/>
          </a:prstGeom>
          <a:noFill/>
          <a:ln w="38100">
            <a:solidFill>
              <a:srgbClr val="007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sz="2000" b="1">
                <a:solidFill>
                  <a:srgbClr val="0070C0"/>
                </a:solidFill>
                <a:latin typeface="+mn-lt"/>
                <a:sym typeface="Symbol" panose="05050102010706020507" pitchFamily="18" charset="2"/>
              </a:rPr>
              <a:t></a:t>
            </a:r>
          </a:p>
        </p:txBody>
      </p:sp>
      <p:sp>
        <p:nvSpPr>
          <p:cNvPr id="41" name="Oval 10"/>
          <p:cNvSpPr>
            <a:spLocks noChangeArrowheads="1"/>
          </p:cNvSpPr>
          <p:nvPr/>
        </p:nvSpPr>
        <p:spPr bwMode="auto">
          <a:xfrm>
            <a:off x="5272143" y="3274910"/>
            <a:ext cx="382587" cy="382587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sz="2000" b="1" dirty="0">
                <a:latin typeface="+mn-lt"/>
                <a:sym typeface="Symbol" panose="05050102010706020507" pitchFamily="18" charset="2"/>
              </a:rPr>
              <a:t>3</a:t>
            </a:r>
          </a:p>
        </p:txBody>
      </p:sp>
      <p:sp>
        <p:nvSpPr>
          <p:cNvPr id="42" name="Oval 11"/>
          <p:cNvSpPr>
            <a:spLocks noChangeArrowheads="1"/>
          </p:cNvSpPr>
          <p:nvPr/>
        </p:nvSpPr>
        <p:spPr bwMode="auto">
          <a:xfrm>
            <a:off x="5272143" y="1146072"/>
            <a:ext cx="382587" cy="382588"/>
          </a:xfrm>
          <a:prstGeom prst="ellipse">
            <a:avLst/>
          </a:prstGeom>
          <a:noFill/>
          <a:ln w="38100">
            <a:solidFill>
              <a:srgbClr val="007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sz="2000" b="1">
                <a:solidFill>
                  <a:srgbClr val="0070C0"/>
                </a:solidFill>
                <a:latin typeface="+mn-lt"/>
                <a:sym typeface="Symbol" panose="05050102010706020507" pitchFamily="18" charset="2"/>
              </a:rPr>
              <a:t></a:t>
            </a:r>
          </a:p>
        </p:txBody>
      </p:sp>
      <p:cxnSp>
        <p:nvCxnSpPr>
          <p:cNvPr id="43" name="AutoShape 12"/>
          <p:cNvCxnSpPr>
            <a:cxnSpLocks noChangeShapeType="1"/>
            <a:stCxn id="42" idx="5"/>
            <a:endCxn id="36" idx="1"/>
          </p:cNvCxnSpPr>
          <p:nvPr/>
        </p:nvCxnSpPr>
        <p:spPr bwMode="auto">
          <a:xfrm>
            <a:off x="5597580" y="1485797"/>
            <a:ext cx="822325" cy="193675"/>
          </a:xfrm>
          <a:prstGeom prst="straightConnector1">
            <a:avLst/>
          </a:prstGeom>
          <a:noFill/>
          <a:ln w="38100">
            <a:solidFill>
              <a:srgbClr val="007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4" name="AutoShape 13"/>
          <p:cNvCxnSpPr>
            <a:cxnSpLocks noChangeShapeType="1"/>
            <a:stCxn id="42" idx="3"/>
            <a:endCxn id="35" idx="7"/>
          </p:cNvCxnSpPr>
          <p:nvPr/>
        </p:nvCxnSpPr>
        <p:spPr bwMode="auto">
          <a:xfrm flipH="1">
            <a:off x="4506968" y="1485797"/>
            <a:ext cx="820737" cy="193675"/>
          </a:xfrm>
          <a:prstGeom prst="straightConnector1">
            <a:avLst/>
          </a:prstGeom>
          <a:noFill/>
          <a:ln w="38100">
            <a:solidFill>
              <a:srgbClr val="007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5" name="AutoShape 14"/>
          <p:cNvCxnSpPr>
            <a:cxnSpLocks noChangeShapeType="1"/>
            <a:stCxn id="35" idx="6"/>
            <a:endCxn id="36" idx="2"/>
          </p:cNvCxnSpPr>
          <p:nvPr/>
        </p:nvCxnSpPr>
        <p:spPr bwMode="auto">
          <a:xfrm>
            <a:off x="4575230" y="1828697"/>
            <a:ext cx="1774825" cy="0"/>
          </a:xfrm>
          <a:prstGeom prst="straightConnector1">
            <a:avLst/>
          </a:prstGeom>
          <a:noFill/>
          <a:ln w="38100">
            <a:solidFill>
              <a:srgbClr val="007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6" name="AutoShape 15"/>
          <p:cNvCxnSpPr>
            <a:cxnSpLocks noChangeShapeType="1"/>
            <a:stCxn id="38" idx="0"/>
            <a:endCxn id="35" idx="4"/>
          </p:cNvCxnSpPr>
          <p:nvPr/>
        </p:nvCxnSpPr>
        <p:spPr bwMode="auto">
          <a:xfrm flipV="1">
            <a:off x="4370443" y="2033485"/>
            <a:ext cx="0" cy="736600"/>
          </a:xfrm>
          <a:prstGeom prst="straightConnector1">
            <a:avLst/>
          </a:prstGeom>
          <a:noFill/>
          <a:ln w="38100">
            <a:solidFill>
              <a:srgbClr val="007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7" name="AutoShape 16"/>
          <p:cNvCxnSpPr>
            <a:cxnSpLocks noChangeShapeType="1"/>
            <a:stCxn id="38" idx="5"/>
            <a:endCxn id="41" idx="1"/>
          </p:cNvCxnSpPr>
          <p:nvPr/>
        </p:nvCxnSpPr>
        <p:spPr bwMode="auto">
          <a:xfrm>
            <a:off x="4506968" y="3124097"/>
            <a:ext cx="820737" cy="193675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 type="triangle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8" name="AutoShape 17"/>
          <p:cNvCxnSpPr>
            <a:cxnSpLocks noChangeShapeType="1"/>
            <a:stCxn id="41" idx="7"/>
            <a:endCxn id="39" idx="3"/>
          </p:cNvCxnSpPr>
          <p:nvPr/>
        </p:nvCxnSpPr>
        <p:spPr bwMode="auto">
          <a:xfrm flipV="1">
            <a:off x="5597580" y="3124097"/>
            <a:ext cx="822325" cy="193675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 type="triangle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9" name="AutoShape 18"/>
          <p:cNvCxnSpPr>
            <a:cxnSpLocks noChangeShapeType="1"/>
            <a:stCxn id="39" idx="0"/>
            <a:endCxn id="36" idx="4"/>
          </p:cNvCxnSpPr>
          <p:nvPr/>
        </p:nvCxnSpPr>
        <p:spPr bwMode="auto">
          <a:xfrm flipV="1">
            <a:off x="6554843" y="2033485"/>
            <a:ext cx="0" cy="736600"/>
          </a:xfrm>
          <a:prstGeom prst="straightConnector1">
            <a:avLst/>
          </a:prstGeom>
          <a:noFill/>
          <a:ln w="38100">
            <a:solidFill>
              <a:srgbClr val="007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0" name="AutoShape 19"/>
          <p:cNvCxnSpPr>
            <a:cxnSpLocks noChangeShapeType="1"/>
            <a:stCxn id="36" idx="6"/>
            <a:endCxn id="37" idx="2"/>
          </p:cNvCxnSpPr>
          <p:nvPr/>
        </p:nvCxnSpPr>
        <p:spPr bwMode="auto">
          <a:xfrm>
            <a:off x="6759630" y="1828697"/>
            <a:ext cx="1501775" cy="0"/>
          </a:xfrm>
          <a:prstGeom prst="straightConnector1">
            <a:avLst/>
          </a:prstGeom>
          <a:noFill/>
          <a:ln w="38100">
            <a:solidFill>
              <a:srgbClr val="007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1" name="AutoShape 20"/>
          <p:cNvCxnSpPr>
            <a:cxnSpLocks noChangeShapeType="1"/>
            <a:stCxn id="39" idx="6"/>
            <a:endCxn id="40" idx="2"/>
          </p:cNvCxnSpPr>
          <p:nvPr/>
        </p:nvCxnSpPr>
        <p:spPr bwMode="auto">
          <a:xfrm>
            <a:off x="6759630" y="2974872"/>
            <a:ext cx="1501775" cy="0"/>
          </a:xfrm>
          <a:prstGeom prst="straightConnector1">
            <a:avLst/>
          </a:prstGeom>
          <a:noFill/>
          <a:ln w="38100">
            <a:solidFill>
              <a:srgbClr val="007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2" name="AutoShape 21"/>
          <p:cNvCxnSpPr>
            <a:cxnSpLocks noChangeShapeType="1"/>
            <a:stCxn id="41" idx="0"/>
            <a:endCxn id="35" idx="5"/>
          </p:cNvCxnSpPr>
          <p:nvPr/>
        </p:nvCxnSpPr>
        <p:spPr bwMode="auto">
          <a:xfrm rot="5400000" flipH="1">
            <a:off x="4342662" y="2142228"/>
            <a:ext cx="1284288" cy="955675"/>
          </a:xfrm>
          <a:prstGeom prst="curvedConnector3">
            <a:avLst>
              <a:gd name="adj1" fmla="val 47829"/>
            </a:avLst>
          </a:prstGeom>
          <a:noFill/>
          <a:ln w="38100">
            <a:solidFill>
              <a:schemeClr val="tx1"/>
            </a:solidFill>
            <a:round/>
            <a:headEnd type="triangle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3" name="Text Box 22"/>
          <p:cNvSpPr txBox="1">
            <a:spLocks noChangeArrowheads="1"/>
          </p:cNvSpPr>
          <p:nvPr/>
        </p:nvSpPr>
        <p:spPr bwMode="auto">
          <a:xfrm>
            <a:off x="3865056" y="2217635"/>
            <a:ext cx="57579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b="1">
                <a:solidFill>
                  <a:srgbClr val="0070C0"/>
                </a:solidFill>
                <a:latin typeface="+mn-lt"/>
              </a:rPr>
              <a:t>14</a:t>
            </a:r>
          </a:p>
        </p:txBody>
      </p:sp>
      <p:sp>
        <p:nvSpPr>
          <p:cNvPr id="54" name="Text Box 23"/>
          <p:cNvSpPr txBox="1">
            <a:spLocks noChangeArrowheads="1"/>
          </p:cNvSpPr>
          <p:nvPr/>
        </p:nvSpPr>
        <p:spPr bwMode="auto">
          <a:xfrm>
            <a:off x="4961670" y="2284940"/>
            <a:ext cx="57579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b="1" dirty="0">
                <a:solidFill>
                  <a:srgbClr val="0070C0"/>
                </a:solidFill>
                <a:latin typeface="+mn-lt"/>
              </a:rPr>
              <a:t>10</a:t>
            </a:r>
          </a:p>
        </p:txBody>
      </p:sp>
      <p:sp>
        <p:nvSpPr>
          <p:cNvPr id="55" name="Text Box 24"/>
          <p:cNvSpPr txBox="1">
            <a:spLocks noChangeArrowheads="1"/>
          </p:cNvSpPr>
          <p:nvPr/>
        </p:nvSpPr>
        <p:spPr bwMode="auto">
          <a:xfrm>
            <a:off x="4702614" y="3189185"/>
            <a:ext cx="38023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b="1">
                <a:solidFill>
                  <a:srgbClr val="0070C0"/>
                </a:solidFill>
                <a:latin typeface="+mn-lt"/>
              </a:rPr>
              <a:t>3</a:t>
            </a:r>
          </a:p>
        </p:txBody>
      </p:sp>
      <p:sp>
        <p:nvSpPr>
          <p:cNvPr id="56" name="Text Box 25"/>
          <p:cNvSpPr txBox="1">
            <a:spLocks noChangeArrowheads="1"/>
          </p:cNvSpPr>
          <p:nvPr/>
        </p:nvSpPr>
        <p:spPr bwMode="auto">
          <a:xfrm>
            <a:off x="4702614" y="1222272"/>
            <a:ext cx="38023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b="1">
                <a:solidFill>
                  <a:srgbClr val="0070C0"/>
                </a:solidFill>
                <a:latin typeface="+mn-lt"/>
              </a:rPr>
              <a:t>6</a:t>
            </a:r>
          </a:p>
        </p:txBody>
      </p:sp>
      <p:sp>
        <p:nvSpPr>
          <p:cNvPr id="57" name="Text Box 26"/>
          <p:cNvSpPr txBox="1">
            <a:spLocks noChangeArrowheads="1"/>
          </p:cNvSpPr>
          <p:nvPr/>
        </p:nvSpPr>
        <p:spPr bwMode="auto">
          <a:xfrm>
            <a:off x="5899589" y="1222272"/>
            <a:ext cx="38023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b="1">
                <a:solidFill>
                  <a:srgbClr val="0070C0"/>
                </a:solidFill>
                <a:latin typeface="+mn-lt"/>
              </a:rPr>
              <a:t>4</a:t>
            </a:r>
          </a:p>
        </p:txBody>
      </p:sp>
      <p:sp>
        <p:nvSpPr>
          <p:cNvPr id="58" name="Text Box 27"/>
          <p:cNvSpPr txBox="1">
            <a:spLocks noChangeArrowheads="1"/>
          </p:cNvSpPr>
          <p:nvPr/>
        </p:nvSpPr>
        <p:spPr bwMode="auto">
          <a:xfrm>
            <a:off x="5295484" y="1782311"/>
            <a:ext cx="38023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b="1" dirty="0">
                <a:solidFill>
                  <a:srgbClr val="0070C0"/>
                </a:solidFill>
                <a:latin typeface="+mn-lt"/>
              </a:rPr>
              <a:t>5</a:t>
            </a:r>
          </a:p>
        </p:txBody>
      </p:sp>
      <p:sp>
        <p:nvSpPr>
          <p:cNvPr id="59" name="Text Box 28"/>
          <p:cNvSpPr txBox="1">
            <a:spLocks noChangeArrowheads="1"/>
          </p:cNvSpPr>
          <p:nvPr/>
        </p:nvSpPr>
        <p:spPr bwMode="auto">
          <a:xfrm>
            <a:off x="6499664" y="2250972"/>
            <a:ext cx="38023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b="1">
                <a:solidFill>
                  <a:srgbClr val="0070C0"/>
                </a:solidFill>
                <a:latin typeface="+mn-lt"/>
              </a:rPr>
              <a:t>2</a:t>
            </a:r>
          </a:p>
        </p:txBody>
      </p:sp>
      <p:sp>
        <p:nvSpPr>
          <p:cNvPr id="60" name="Text Box 29"/>
          <p:cNvSpPr txBox="1">
            <a:spLocks noChangeArrowheads="1"/>
          </p:cNvSpPr>
          <p:nvPr/>
        </p:nvSpPr>
        <p:spPr bwMode="auto">
          <a:xfrm>
            <a:off x="7318814" y="1450872"/>
            <a:ext cx="38023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b="1">
                <a:solidFill>
                  <a:srgbClr val="0070C0"/>
                </a:solidFill>
                <a:latin typeface="+mn-lt"/>
              </a:rPr>
              <a:t>9</a:t>
            </a:r>
          </a:p>
        </p:txBody>
      </p:sp>
      <p:sp>
        <p:nvSpPr>
          <p:cNvPr id="61" name="Text Box 30"/>
          <p:cNvSpPr txBox="1">
            <a:spLocks noChangeArrowheads="1"/>
          </p:cNvSpPr>
          <p:nvPr/>
        </p:nvSpPr>
        <p:spPr bwMode="auto">
          <a:xfrm>
            <a:off x="7224206" y="2585935"/>
            <a:ext cx="57579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b="1">
                <a:solidFill>
                  <a:srgbClr val="0070C0"/>
                </a:solidFill>
                <a:latin typeface="+mn-lt"/>
              </a:rPr>
              <a:t>15</a:t>
            </a:r>
          </a:p>
        </p:txBody>
      </p:sp>
      <p:sp>
        <p:nvSpPr>
          <p:cNvPr id="62" name="Text Box 31"/>
          <p:cNvSpPr txBox="1">
            <a:spLocks noChangeArrowheads="1"/>
          </p:cNvSpPr>
          <p:nvPr/>
        </p:nvSpPr>
        <p:spPr bwMode="auto">
          <a:xfrm>
            <a:off x="5839264" y="3208235"/>
            <a:ext cx="38023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b="1">
                <a:solidFill>
                  <a:srgbClr val="0070C0"/>
                </a:solidFill>
                <a:latin typeface="+mn-lt"/>
              </a:rPr>
              <a:t>8</a:t>
            </a:r>
          </a:p>
        </p:txBody>
      </p:sp>
      <p:sp>
        <p:nvSpPr>
          <p:cNvPr id="63" name="Text Box 33"/>
          <p:cNvSpPr txBox="1">
            <a:spLocks noChangeArrowheads="1"/>
          </p:cNvSpPr>
          <p:nvPr/>
        </p:nvSpPr>
        <p:spPr bwMode="auto">
          <a:xfrm>
            <a:off x="6426682" y="3475492"/>
            <a:ext cx="34817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sz="2000" b="1" dirty="0">
                <a:solidFill>
                  <a:srgbClr val="0070C0"/>
                </a:solidFill>
                <a:latin typeface="+mj-lt"/>
              </a:rPr>
              <a:t>u</a:t>
            </a:r>
          </a:p>
        </p:txBody>
      </p:sp>
      <p:cxnSp>
        <p:nvCxnSpPr>
          <p:cNvPr id="64" name="AutoShape 34"/>
          <p:cNvCxnSpPr>
            <a:cxnSpLocks noChangeShapeType="1"/>
          </p:cNvCxnSpPr>
          <p:nvPr/>
        </p:nvCxnSpPr>
        <p:spPr bwMode="auto">
          <a:xfrm flipH="1" flipV="1">
            <a:off x="6580054" y="3208235"/>
            <a:ext cx="11842" cy="307990"/>
          </a:xfrm>
          <a:prstGeom prst="straightConnector1">
            <a:avLst/>
          </a:prstGeom>
          <a:noFill/>
          <a:ln w="25400">
            <a:solidFill>
              <a:srgbClr val="0070C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14681065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Prim’s Algorithm – Example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6493" y="1200786"/>
            <a:ext cx="8496300" cy="4118397"/>
          </a:xfrm>
        </p:spPr>
        <p:txBody>
          <a:bodyPr/>
          <a:lstStyle/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400" dirty="0">
                <a:solidFill>
                  <a:srgbClr val="0070C0"/>
                </a:solidFill>
                <a:latin typeface="Consolas" panose="020B0609020204030204" pitchFamily="49" charset="0"/>
              </a:rPr>
              <a:t>MST-Prim</a:t>
            </a:r>
            <a:r>
              <a:rPr lang="en-US" altLang="en-US" sz="2400" dirty="0">
                <a:latin typeface="Consolas" panose="020B0609020204030204" pitchFamily="49" charset="0"/>
              </a:rPr>
              <a:t>(G, w, r)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400" dirty="0">
                <a:latin typeface="Consolas" panose="020B0609020204030204" pitchFamily="49" charset="0"/>
              </a:rPr>
              <a:t>    Q = V[G];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400" dirty="0">
                <a:latin typeface="Consolas" panose="020B0609020204030204" pitchFamily="49" charset="0"/>
              </a:rPr>
              <a:t>    </a:t>
            </a:r>
            <a:r>
              <a:rPr lang="en-US" altLang="en-US" sz="2400" dirty="0">
                <a:solidFill>
                  <a:srgbClr val="0070C0"/>
                </a:solidFill>
                <a:latin typeface="Consolas" panose="020B0609020204030204" pitchFamily="49" charset="0"/>
              </a:rPr>
              <a:t>for</a:t>
            </a:r>
            <a:r>
              <a:rPr lang="en-US" altLang="en-US" sz="2400" dirty="0">
                <a:latin typeface="Consolas" panose="020B0609020204030204" pitchFamily="49" charset="0"/>
              </a:rPr>
              <a:t> </a:t>
            </a:r>
            <a:r>
              <a:rPr lang="en-US" altLang="en-US" sz="2400" dirty="0">
                <a:solidFill>
                  <a:srgbClr val="0070C0"/>
                </a:solidFill>
                <a:latin typeface="Consolas" panose="020B0609020204030204" pitchFamily="49" charset="0"/>
              </a:rPr>
              <a:t>each</a:t>
            </a:r>
            <a:r>
              <a:rPr lang="en-US" altLang="en-US" sz="2400" dirty="0">
                <a:latin typeface="Consolas" panose="020B0609020204030204" pitchFamily="49" charset="0"/>
              </a:rPr>
              <a:t> </a:t>
            </a:r>
            <a:r>
              <a:rPr lang="en-US" altLang="en-US" sz="2400" i="1" dirty="0">
                <a:latin typeface="Consolas" panose="020B0609020204030204" pitchFamily="49" charset="0"/>
              </a:rPr>
              <a:t>u</a:t>
            </a:r>
            <a:r>
              <a:rPr lang="en-US" altLang="en-US" sz="2400" dirty="0">
                <a:latin typeface="Consolas" panose="020B0609020204030204" pitchFamily="49" charset="0"/>
              </a:rPr>
              <a:t> </a:t>
            </a:r>
            <a:r>
              <a:rPr lang="en-US" altLang="en-US" sz="2400" dirty="0">
                <a:latin typeface="Consolas" panose="020B0609020204030204" pitchFamily="49" charset="0"/>
                <a:sym typeface="Symbol" panose="05050102010706020507" pitchFamily="18" charset="2"/>
              </a:rPr>
              <a:t> Q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400" dirty="0">
                <a:latin typeface="Consolas" panose="020B0609020204030204" pitchFamily="49" charset="0"/>
                <a:sym typeface="Symbol" panose="05050102010706020507" pitchFamily="18" charset="2"/>
              </a:rPr>
              <a:t>        key[u] = ;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400" dirty="0">
                <a:latin typeface="Consolas" panose="020B0609020204030204" pitchFamily="49" charset="0"/>
                <a:sym typeface="Symbol" panose="05050102010706020507" pitchFamily="18" charset="2"/>
              </a:rPr>
              <a:t>    key[r] = 0;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400" dirty="0">
                <a:latin typeface="Consolas" panose="020B0609020204030204" pitchFamily="49" charset="0"/>
                <a:sym typeface="Symbol" panose="05050102010706020507" pitchFamily="18" charset="2"/>
              </a:rPr>
              <a:t>    p[r] = NULL;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400" dirty="0">
                <a:latin typeface="Consolas" panose="020B0609020204030204" pitchFamily="49" charset="0"/>
                <a:sym typeface="Symbol" panose="05050102010706020507" pitchFamily="18" charset="2"/>
              </a:rPr>
              <a:t>    </a:t>
            </a:r>
            <a:r>
              <a:rPr lang="en-US" altLang="en-US" sz="2400" dirty="0">
                <a:solidFill>
                  <a:srgbClr val="0070C0"/>
                </a:solidFill>
                <a:latin typeface="Consolas" panose="020B0609020204030204" pitchFamily="49" charset="0"/>
                <a:sym typeface="Symbol" panose="05050102010706020507" pitchFamily="18" charset="2"/>
              </a:rPr>
              <a:t>while</a:t>
            </a:r>
            <a:r>
              <a:rPr lang="en-US" altLang="en-US" sz="2400" dirty="0">
                <a:latin typeface="Consolas" panose="020B0609020204030204" pitchFamily="49" charset="0"/>
                <a:sym typeface="Symbol" panose="05050102010706020507" pitchFamily="18" charset="2"/>
              </a:rPr>
              <a:t> (Q not empty)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400" dirty="0">
                <a:latin typeface="Consolas" panose="020B0609020204030204" pitchFamily="49" charset="0"/>
                <a:sym typeface="Symbol" panose="05050102010706020507" pitchFamily="18" charset="2"/>
              </a:rPr>
              <a:t>        u = </a:t>
            </a:r>
            <a:r>
              <a:rPr lang="en-US" altLang="en-US" sz="2400" dirty="0" err="1">
                <a:latin typeface="Consolas" panose="020B0609020204030204" pitchFamily="49" charset="0"/>
                <a:sym typeface="Symbol" panose="05050102010706020507" pitchFamily="18" charset="2"/>
              </a:rPr>
              <a:t>ExtractMin</a:t>
            </a:r>
            <a:r>
              <a:rPr lang="en-US" altLang="en-US" sz="2400" dirty="0">
                <a:latin typeface="Consolas" panose="020B0609020204030204" pitchFamily="49" charset="0"/>
                <a:sym typeface="Symbol" panose="05050102010706020507" pitchFamily="18" charset="2"/>
              </a:rPr>
              <a:t>(Q);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400" dirty="0">
                <a:latin typeface="Consolas" panose="020B0609020204030204" pitchFamily="49" charset="0"/>
                <a:sym typeface="Symbol" panose="05050102010706020507" pitchFamily="18" charset="2"/>
              </a:rPr>
              <a:t>        </a:t>
            </a:r>
            <a:r>
              <a:rPr lang="en-US" altLang="en-US" sz="2400" dirty="0">
                <a:solidFill>
                  <a:srgbClr val="0070C0"/>
                </a:solidFill>
                <a:latin typeface="Consolas" panose="020B0609020204030204" pitchFamily="49" charset="0"/>
                <a:sym typeface="Symbol" panose="05050102010706020507" pitchFamily="18" charset="2"/>
              </a:rPr>
              <a:t>for</a:t>
            </a:r>
            <a:r>
              <a:rPr lang="en-US" altLang="en-US" sz="2400" dirty="0">
                <a:latin typeface="Consolas" panose="020B0609020204030204" pitchFamily="49" charset="0"/>
                <a:sym typeface="Symbol" panose="05050102010706020507" pitchFamily="18" charset="2"/>
              </a:rPr>
              <a:t> </a:t>
            </a:r>
            <a:r>
              <a:rPr lang="en-US" altLang="en-US" sz="2400" dirty="0">
                <a:solidFill>
                  <a:srgbClr val="0070C0"/>
                </a:solidFill>
                <a:latin typeface="Consolas" panose="020B0609020204030204" pitchFamily="49" charset="0"/>
                <a:sym typeface="Symbol" panose="05050102010706020507" pitchFamily="18" charset="2"/>
              </a:rPr>
              <a:t>each</a:t>
            </a:r>
            <a:r>
              <a:rPr lang="en-US" altLang="en-US" sz="2400" dirty="0">
                <a:latin typeface="Consolas" panose="020B0609020204030204" pitchFamily="49" charset="0"/>
                <a:sym typeface="Symbol" panose="05050102010706020507" pitchFamily="18" charset="2"/>
              </a:rPr>
              <a:t> </a:t>
            </a:r>
            <a:r>
              <a:rPr lang="en-US" altLang="en-US" sz="2400" i="1" dirty="0">
                <a:latin typeface="Consolas" panose="020B0609020204030204" pitchFamily="49" charset="0"/>
                <a:sym typeface="Symbol" panose="05050102010706020507" pitchFamily="18" charset="2"/>
              </a:rPr>
              <a:t>v</a:t>
            </a:r>
            <a:r>
              <a:rPr lang="en-US" altLang="en-US" sz="2400" dirty="0">
                <a:latin typeface="Consolas" panose="020B0609020204030204" pitchFamily="49" charset="0"/>
              </a:rPr>
              <a:t> </a:t>
            </a:r>
            <a:r>
              <a:rPr lang="en-US" altLang="en-US" sz="2400" dirty="0">
                <a:latin typeface="Consolas" panose="020B0609020204030204" pitchFamily="49" charset="0"/>
                <a:sym typeface="Symbol" panose="05050102010706020507" pitchFamily="18" charset="2"/>
              </a:rPr>
              <a:t> </a:t>
            </a:r>
            <a:r>
              <a:rPr lang="en-US" altLang="en-US" sz="2400" dirty="0" err="1">
                <a:latin typeface="Consolas" panose="020B0609020204030204" pitchFamily="49" charset="0"/>
                <a:sym typeface="Symbol" panose="05050102010706020507" pitchFamily="18" charset="2"/>
              </a:rPr>
              <a:t>Adj</a:t>
            </a:r>
            <a:r>
              <a:rPr lang="en-US" altLang="en-US" sz="2400" dirty="0">
                <a:latin typeface="Consolas" panose="020B0609020204030204" pitchFamily="49" charset="0"/>
                <a:sym typeface="Symbol" panose="05050102010706020507" pitchFamily="18" charset="2"/>
              </a:rPr>
              <a:t>[</a:t>
            </a:r>
            <a:r>
              <a:rPr lang="en-US" altLang="en-US" sz="2400" i="1" dirty="0">
                <a:latin typeface="Consolas" panose="020B0609020204030204" pitchFamily="49" charset="0"/>
                <a:sym typeface="Symbol" panose="05050102010706020507" pitchFamily="18" charset="2"/>
              </a:rPr>
              <a:t>u</a:t>
            </a:r>
            <a:r>
              <a:rPr lang="en-US" altLang="en-US" sz="2400" dirty="0">
                <a:latin typeface="Consolas" panose="020B0609020204030204" pitchFamily="49" charset="0"/>
                <a:sym typeface="Symbol" panose="05050102010706020507" pitchFamily="18" charset="2"/>
              </a:rPr>
              <a:t>]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400" dirty="0">
                <a:latin typeface="Consolas" panose="020B0609020204030204" pitchFamily="49" charset="0"/>
                <a:sym typeface="Symbol" panose="05050102010706020507" pitchFamily="18" charset="2"/>
              </a:rPr>
              <a:t>            </a:t>
            </a:r>
            <a:r>
              <a:rPr lang="en-US" altLang="en-US" sz="2400" dirty="0">
                <a:solidFill>
                  <a:srgbClr val="0070C0"/>
                </a:solidFill>
                <a:latin typeface="Consolas" panose="020B0609020204030204" pitchFamily="49" charset="0"/>
                <a:sym typeface="Symbol" panose="05050102010706020507" pitchFamily="18" charset="2"/>
              </a:rPr>
              <a:t>if</a:t>
            </a:r>
            <a:r>
              <a:rPr lang="en-US" altLang="en-US" sz="2400" dirty="0">
                <a:latin typeface="Consolas" panose="020B0609020204030204" pitchFamily="49" charset="0"/>
                <a:sym typeface="Symbol" panose="05050102010706020507" pitchFamily="18" charset="2"/>
              </a:rPr>
              <a:t> (v</a:t>
            </a:r>
            <a:r>
              <a:rPr lang="en-US" altLang="en-US" sz="2400" dirty="0">
                <a:latin typeface="Consolas" panose="020B0609020204030204" pitchFamily="49" charset="0"/>
              </a:rPr>
              <a:t> </a:t>
            </a:r>
            <a:r>
              <a:rPr lang="en-US" altLang="en-US" sz="2400" dirty="0">
                <a:latin typeface="Consolas" panose="020B0609020204030204" pitchFamily="49" charset="0"/>
                <a:sym typeface="Symbol" panose="05050102010706020507" pitchFamily="18" charset="2"/>
              </a:rPr>
              <a:t> Q and w(</a:t>
            </a:r>
            <a:r>
              <a:rPr lang="en-US" altLang="en-US" sz="2400" i="1" dirty="0" err="1">
                <a:latin typeface="Consolas" panose="020B0609020204030204" pitchFamily="49" charset="0"/>
                <a:sym typeface="Symbol" panose="05050102010706020507" pitchFamily="18" charset="2"/>
              </a:rPr>
              <a:t>u,v</a:t>
            </a:r>
            <a:r>
              <a:rPr lang="en-US" altLang="en-US" sz="2400" dirty="0">
                <a:latin typeface="Consolas" panose="020B0609020204030204" pitchFamily="49" charset="0"/>
                <a:sym typeface="Symbol" panose="05050102010706020507" pitchFamily="18" charset="2"/>
              </a:rPr>
              <a:t>) &lt; key[</a:t>
            </a:r>
            <a:r>
              <a:rPr lang="en-US" altLang="en-US" sz="2400" i="1" dirty="0">
                <a:latin typeface="Consolas" panose="020B0609020204030204" pitchFamily="49" charset="0"/>
                <a:sym typeface="Symbol" panose="05050102010706020507" pitchFamily="18" charset="2"/>
              </a:rPr>
              <a:t>v</a:t>
            </a:r>
            <a:r>
              <a:rPr lang="en-US" altLang="en-US" sz="2400" dirty="0">
                <a:latin typeface="Consolas" panose="020B0609020204030204" pitchFamily="49" charset="0"/>
                <a:sym typeface="Symbol" panose="05050102010706020507" pitchFamily="18" charset="2"/>
              </a:rPr>
              <a:t>])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400" dirty="0">
                <a:latin typeface="Consolas" panose="020B0609020204030204" pitchFamily="49" charset="0"/>
                <a:sym typeface="Symbol" panose="05050102010706020507" pitchFamily="18" charset="2"/>
              </a:rPr>
              <a:t>                p[v] = u;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400" dirty="0">
                <a:latin typeface="Consolas" panose="020B0609020204030204" pitchFamily="49" charset="0"/>
                <a:sym typeface="Symbol" panose="05050102010706020507" pitchFamily="18" charset="2"/>
              </a:rPr>
              <a:t>                key[v] = w(</a:t>
            </a:r>
            <a:r>
              <a:rPr lang="en-US" altLang="en-US" sz="2400" dirty="0" err="1">
                <a:latin typeface="Consolas" panose="020B0609020204030204" pitchFamily="49" charset="0"/>
                <a:sym typeface="Symbol" panose="05050102010706020507" pitchFamily="18" charset="2"/>
              </a:rPr>
              <a:t>u,v</a:t>
            </a:r>
            <a:r>
              <a:rPr lang="en-US" altLang="en-US" sz="2400" dirty="0">
                <a:latin typeface="Consolas" panose="020B0609020204030204" pitchFamily="49" charset="0"/>
                <a:sym typeface="Symbol" panose="05050102010706020507" pitchFamily="18" charset="2"/>
              </a:rPr>
              <a:t>);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dirty="0"/>
              <a:t>25-MST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C8D6E8-E2D4-466A-B54E-56FCD6F950CE}" type="slidenum">
              <a:rPr lang="en-GB" smtClean="0"/>
              <a:pPr/>
              <a:t>33</a:t>
            </a:fld>
            <a:endParaRPr lang="en-GB"/>
          </a:p>
        </p:txBody>
      </p:sp>
      <p:sp>
        <p:nvSpPr>
          <p:cNvPr id="35" name="Oval 4"/>
          <p:cNvSpPr>
            <a:spLocks noChangeArrowheads="1"/>
          </p:cNvSpPr>
          <p:nvPr/>
        </p:nvSpPr>
        <p:spPr bwMode="auto">
          <a:xfrm>
            <a:off x="4179943" y="1638197"/>
            <a:ext cx="382587" cy="381000"/>
          </a:xfrm>
          <a:prstGeom prst="ellipse">
            <a:avLst/>
          </a:prstGeom>
          <a:noFill/>
          <a:ln w="38100">
            <a:solidFill>
              <a:srgbClr val="007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sz="2000" b="1" dirty="0">
                <a:latin typeface="+mn-lt"/>
                <a:sym typeface="Symbol" panose="05050102010706020507" pitchFamily="18" charset="2"/>
              </a:rPr>
              <a:t>10</a:t>
            </a:r>
          </a:p>
        </p:txBody>
      </p:sp>
      <p:sp>
        <p:nvSpPr>
          <p:cNvPr id="36" name="Oval 5"/>
          <p:cNvSpPr>
            <a:spLocks noChangeArrowheads="1"/>
          </p:cNvSpPr>
          <p:nvPr/>
        </p:nvSpPr>
        <p:spPr bwMode="auto">
          <a:xfrm>
            <a:off x="6364343" y="1638197"/>
            <a:ext cx="381000" cy="381000"/>
          </a:xfrm>
          <a:prstGeom prst="ellipse">
            <a:avLst/>
          </a:prstGeom>
          <a:noFill/>
          <a:ln w="38100">
            <a:solidFill>
              <a:srgbClr val="007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sz="2000" b="1" dirty="0">
                <a:latin typeface="+mn-lt"/>
                <a:sym typeface="Symbol" panose="05050102010706020507" pitchFamily="18" charset="2"/>
              </a:rPr>
              <a:t>2</a:t>
            </a:r>
          </a:p>
        </p:txBody>
      </p:sp>
      <p:sp>
        <p:nvSpPr>
          <p:cNvPr id="37" name="Oval 6"/>
          <p:cNvSpPr>
            <a:spLocks noChangeArrowheads="1"/>
          </p:cNvSpPr>
          <p:nvPr/>
        </p:nvSpPr>
        <p:spPr bwMode="auto">
          <a:xfrm>
            <a:off x="8274105" y="1638197"/>
            <a:ext cx="382588" cy="381000"/>
          </a:xfrm>
          <a:prstGeom prst="ellipse">
            <a:avLst/>
          </a:prstGeom>
          <a:noFill/>
          <a:ln w="38100">
            <a:solidFill>
              <a:srgbClr val="007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sz="2000" b="1">
                <a:solidFill>
                  <a:srgbClr val="0070C0"/>
                </a:solidFill>
                <a:latin typeface="+mn-lt"/>
                <a:sym typeface="Symbol" panose="05050102010706020507" pitchFamily="18" charset="2"/>
              </a:rPr>
              <a:t></a:t>
            </a:r>
          </a:p>
        </p:txBody>
      </p:sp>
      <p:sp>
        <p:nvSpPr>
          <p:cNvPr id="38" name="Oval 7"/>
          <p:cNvSpPr>
            <a:spLocks noChangeArrowheads="1"/>
          </p:cNvSpPr>
          <p:nvPr/>
        </p:nvSpPr>
        <p:spPr bwMode="auto">
          <a:xfrm>
            <a:off x="4179943" y="2784372"/>
            <a:ext cx="382587" cy="381000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sz="2000" b="1" dirty="0">
                <a:latin typeface="+mn-lt"/>
                <a:sym typeface="Symbol" panose="05050102010706020507" pitchFamily="18" charset="2"/>
              </a:rPr>
              <a:t>0</a:t>
            </a:r>
          </a:p>
        </p:txBody>
      </p:sp>
      <p:sp>
        <p:nvSpPr>
          <p:cNvPr id="39" name="Oval 8"/>
          <p:cNvSpPr>
            <a:spLocks noChangeArrowheads="1"/>
          </p:cNvSpPr>
          <p:nvPr/>
        </p:nvSpPr>
        <p:spPr bwMode="auto">
          <a:xfrm>
            <a:off x="6364343" y="2784372"/>
            <a:ext cx="381000" cy="381000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sz="2000" b="1" dirty="0">
                <a:latin typeface="+mn-lt"/>
                <a:sym typeface="Symbol" panose="05050102010706020507" pitchFamily="18" charset="2"/>
              </a:rPr>
              <a:t>8</a:t>
            </a:r>
          </a:p>
        </p:txBody>
      </p:sp>
      <p:sp>
        <p:nvSpPr>
          <p:cNvPr id="40" name="Oval 9"/>
          <p:cNvSpPr>
            <a:spLocks noChangeArrowheads="1"/>
          </p:cNvSpPr>
          <p:nvPr/>
        </p:nvSpPr>
        <p:spPr bwMode="auto">
          <a:xfrm>
            <a:off x="8274105" y="2784372"/>
            <a:ext cx="382588" cy="381000"/>
          </a:xfrm>
          <a:prstGeom prst="ellipse">
            <a:avLst/>
          </a:prstGeom>
          <a:noFill/>
          <a:ln w="38100">
            <a:solidFill>
              <a:srgbClr val="007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sz="2000" b="1">
                <a:solidFill>
                  <a:srgbClr val="0070C0"/>
                </a:solidFill>
                <a:latin typeface="+mn-lt"/>
                <a:sym typeface="Symbol" panose="05050102010706020507" pitchFamily="18" charset="2"/>
              </a:rPr>
              <a:t></a:t>
            </a:r>
          </a:p>
        </p:txBody>
      </p:sp>
      <p:sp>
        <p:nvSpPr>
          <p:cNvPr id="41" name="Oval 10"/>
          <p:cNvSpPr>
            <a:spLocks noChangeArrowheads="1"/>
          </p:cNvSpPr>
          <p:nvPr/>
        </p:nvSpPr>
        <p:spPr bwMode="auto">
          <a:xfrm>
            <a:off x="5272143" y="3274910"/>
            <a:ext cx="382587" cy="382587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sz="2000" b="1" dirty="0">
                <a:latin typeface="+mn-lt"/>
                <a:sym typeface="Symbol" panose="05050102010706020507" pitchFamily="18" charset="2"/>
              </a:rPr>
              <a:t>3</a:t>
            </a:r>
          </a:p>
        </p:txBody>
      </p:sp>
      <p:sp>
        <p:nvSpPr>
          <p:cNvPr id="42" name="Oval 11"/>
          <p:cNvSpPr>
            <a:spLocks noChangeArrowheads="1"/>
          </p:cNvSpPr>
          <p:nvPr/>
        </p:nvSpPr>
        <p:spPr bwMode="auto">
          <a:xfrm>
            <a:off x="5272143" y="1146072"/>
            <a:ext cx="382587" cy="382588"/>
          </a:xfrm>
          <a:prstGeom prst="ellipse">
            <a:avLst/>
          </a:prstGeom>
          <a:noFill/>
          <a:ln w="38100">
            <a:solidFill>
              <a:srgbClr val="007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sz="2000" b="1">
                <a:solidFill>
                  <a:srgbClr val="0070C0"/>
                </a:solidFill>
                <a:latin typeface="+mn-lt"/>
                <a:sym typeface="Symbol" panose="05050102010706020507" pitchFamily="18" charset="2"/>
              </a:rPr>
              <a:t></a:t>
            </a:r>
          </a:p>
        </p:txBody>
      </p:sp>
      <p:cxnSp>
        <p:nvCxnSpPr>
          <p:cNvPr id="43" name="AutoShape 12"/>
          <p:cNvCxnSpPr>
            <a:cxnSpLocks noChangeShapeType="1"/>
            <a:stCxn id="42" idx="5"/>
            <a:endCxn id="36" idx="1"/>
          </p:cNvCxnSpPr>
          <p:nvPr/>
        </p:nvCxnSpPr>
        <p:spPr bwMode="auto">
          <a:xfrm>
            <a:off x="5597580" y="1485797"/>
            <a:ext cx="822325" cy="193675"/>
          </a:xfrm>
          <a:prstGeom prst="straightConnector1">
            <a:avLst/>
          </a:prstGeom>
          <a:noFill/>
          <a:ln w="38100">
            <a:solidFill>
              <a:srgbClr val="007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4" name="AutoShape 13"/>
          <p:cNvCxnSpPr>
            <a:cxnSpLocks noChangeShapeType="1"/>
            <a:stCxn id="42" idx="3"/>
            <a:endCxn id="35" idx="7"/>
          </p:cNvCxnSpPr>
          <p:nvPr/>
        </p:nvCxnSpPr>
        <p:spPr bwMode="auto">
          <a:xfrm flipH="1">
            <a:off x="4506968" y="1485797"/>
            <a:ext cx="820737" cy="193675"/>
          </a:xfrm>
          <a:prstGeom prst="straightConnector1">
            <a:avLst/>
          </a:prstGeom>
          <a:noFill/>
          <a:ln w="38100">
            <a:solidFill>
              <a:srgbClr val="007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5" name="AutoShape 14"/>
          <p:cNvCxnSpPr>
            <a:cxnSpLocks noChangeShapeType="1"/>
            <a:stCxn id="35" idx="6"/>
            <a:endCxn id="36" idx="2"/>
          </p:cNvCxnSpPr>
          <p:nvPr/>
        </p:nvCxnSpPr>
        <p:spPr bwMode="auto">
          <a:xfrm>
            <a:off x="4575230" y="1828697"/>
            <a:ext cx="1774825" cy="0"/>
          </a:xfrm>
          <a:prstGeom prst="straightConnector1">
            <a:avLst/>
          </a:prstGeom>
          <a:noFill/>
          <a:ln w="38100">
            <a:solidFill>
              <a:srgbClr val="007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6" name="AutoShape 15"/>
          <p:cNvCxnSpPr>
            <a:cxnSpLocks noChangeShapeType="1"/>
            <a:stCxn id="38" idx="0"/>
            <a:endCxn id="35" idx="4"/>
          </p:cNvCxnSpPr>
          <p:nvPr/>
        </p:nvCxnSpPr>
        <p:spPr bwMode="auto">
          <a:xfrm flipV="1">
            <a:off x="4370443" y="2033485"/>
            <a:ext cx="0" cy="736600"/>
          </a:xfrm>
          <a:prstGeom prst="straightConnector1">
            <a:avLst/>
          </a:prstGeom>
          <a:noFill/>
          <a:ln w="38100">
            <a:solidFill>
              <a:srgbClr val="007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7" name="AutoShape 16"/>
          <p:cNvCxnSpPr>
            <a:cxnSpLocks noChangeShapeType="1"/>
            <a:stCxn id="38" idx="5"/>
            <a:endCxn id="41" idx="1"/>
          </p:cNvCxnSpPr>
          <p:nvPr/>
        </p:nvCxnSpPr>
        <p:spPr bwMode="auto">
          <a:xfrm>
            <a:off x="4506968" y="3124097"/>
            <a:ext cx="820737" cy="193675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 type="triangle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8" name="AutoShape 17"/>
          <p:cNvCxnSpPr>
            <a:cxnSpLocks noChangeShapeType="1"/>
            <a:stCxn id="41" idx="7"/>
            <a:endCxn id="39" idx="3"/>
          </p:cNvCxnSpPr>
          <p:nvPr/>
        </p:nvCxnSpPr>
        <p:spPr bwMode="auto">
          <a:xfrm flipV="1">
            <a:off x="5597580" y="3124097"/>
            <a:ext cx="822325" cy="193675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 type="triangle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9" name="AutoShape 18"/>
          <p:cNvCxnSpPr>
            <a:cxnSpLocks noChangeShapeType="1"/>
            <a:stCxn id="39" idx="0"/>
            <a:endCxn id="36" idx="4"/>
          </p:cNvCxnSpPr>
          <p:nvPr/>
        </p:nvCxnSpPr>
        <p:spPr bwMode="auto">
          <a:xfrm flipV="1">
            <a:off x="6554843" y="2033485"/>
            <a:ext cx="0" cy="73660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 type="triangle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0" name="AutoShape 19"/>
          <p:cNvCxnSpPr>
            <a:cxnSpLocks noChangeShapeType="1"/>
            <a:stCxn id="36" idx="6"/>
            <a:endCxn id="37" idx="2"/>
          </p:cNvCxnSpPr>
          <p:nvPr/>
        </p:nvCxnSpPr>
        <p:spPr bwMode="auto">
          <a:xfrm>
            <a:off x="6759630" y="1828697"/>
            <a:ext cx="1501775" cy="0"/>
          </a:xfrm>
          <a:prstGeom prst="straightConnector1">
            <a:avLst/>
          </a:prstGeom>
          <a:noFill/>
          <a:ln w="38100">
            <a:solidFill>
              <a:srgbClr val="007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1" name="AutoShape 20"/>
          <p:cNvCxnSpPr>
            <a:cxnSpLocks noChangeShapeType="1"/>
            <a:stCxn id="39" idx="6"/>
            <a:endCxn id="40" idx="2"/>
          </p:cNvCxnSpPr>
          <p:nvPr/>
        </p:nvCxnSpPr>
        <p:spPr bwMode="auto">
          <a:xfrm>
            <a:off x="6759630" y="2974872"/>
            <a:ext cx="1501775" cy="0"/>
          </a:xfrm>
          <a:prstGeom prst="straightConnector1">
            <a:avLst/>
          </a:prstGeom>
          <a:noFill/>
          <a:ln w="38100">
            <a:solidFill>
              <a:srgbClr val="007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2" name="AutoShape 21"/>
          <p:cNvCxnSpPr>
            <a:cxnSpLocks noChangeShapeType="1"/>
            <a:stCxn id="41" idx="0"/>
            <a:endCxn id="35" idx="5"/>
          </p:cNvCxnSpPr>
          <p:nvPr/>
        </p:nvCxnSpPr>
        <p:spPr bwMode="auto">
          <a:xfrm rot="5400000" flipH="1">
            <a:off x="4342662" y="2142228"/>
            <a:ext cx="1284288" cy="955675"/>
          </a:xfrm>
          <a:prstGeom prst="curvedConnector3">
            <a:avLst>
              <a:gd name="adj1" fmla="val 47829"/>
            </a:avLst>
          </a:prstGeom>
          <a:noFill/>
          <a:ln w="38100">
            <a:solidFill>
              <a:schemeClr val="tx1"/>
            </a:solidFill>
            <a:round/>
            <a:headEnd type="triangle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3" name="Text Box 22"/>
          <p:cNvSpPr txBox="1">
            <a:spLocks noChangeArrowheads="1"/>
          </p:cNvSpPr>
          <p:nvPr/>
        </p:nvSpPr>
        <p:spPr bwMode="auto">
          <a:xfrm>
            <a:off x="3865056" y="2217635"/>
            <a:ext cx="57579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b="1">
                <a:solidFill>
                  <a:srgbClr val="0070C0"/>
                </a:solidFill>
                <a:latin typeface="+mn-lt"/>
              </a:rPr>
              <a:t>14</a:t>
            </a:r>
          </a:p>
        </p:txBody>
      </p:sp>
      <p:sp>
        <p:nvSpPr>
          <p:cNvPr id="54" name="Text Box 23"/>
          <p:cNvSpPr txBox="1">
            <a:spLocks noChangeArrowheads="1"/>
          </p:cNvSpPr>
          <p:nvPr/>
        </p:nvSpPr>
        <p:spPr bwMode="auto">
          <a:xfrm>
            <a:off x="4961670" y="2284940"/>
            <a:ext cx="57579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b="1" dirty="0">
                <a:solidFill>
                  <a:srgbClr val="0070C0"/>
                </a:solidFill>
                <a:latin typeface="+mn-lt"/>
              </a:rPr>
              <a:t>10</a:t>
            </a:r>
          </a:p>
        </p:txBody>
      </p:sp>
      <p:sp>
        <p:nvSpPr>
          <p:cNvPr id="55" name="Text Box 24"/>
          <p:cNvSpPr txBox="1">
            <a:spLocks noChangeArrowheads="1"/>
          </p:cNvSpPr>
          <p:nvPr/>
        </p:nvSpPr>
        <p:spPr bwMode="auto">
          <a:xfrm>
            <a:off x="4702614" y="3189185"/>
            <a:ext cx="38023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b="1">
                <a:solidFill>
                  <a:srgbClr val="0070C0"/>
                </a:solidFill>
                <a:latin typeface="+mn-lt"/>
              </a:rPr>
              <a:t>3</a:t>
            </a:r>
          </a:p>
        </p:txBody>
      </p:sp>
      <p:sp>
        <p:nvSpPr>
          <p:cNvPr id="56" name="Text Box 25"/>
          <p:cNvSpPr txBox="1">
            <a:spLocks noChangeArrowheads="1"/>
          </p:cNvSpPr>
          <p:nvPr/>
        </p:nvSpPr>
        <p:spPr bwMode="auto">
          <a:xfrm>
            <a:off x="4702614" y="1222272"/>
            <a:ext cx="38023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b="1">
                <a:solidFill>
                  <a:srgbClr val="0070C0"/>
                </a:solidFill>
                <a:latin typeface="+mn-lt"/>
              </a:rPr>
              <a:t>6</a:t>
            </a:r>
          </a:p>
        </p:txBody>
      </p:sp>
      <p:sp>
        <p:nvSpPr>
          <p:cNvPr id="57" name="Text Box 26"/>
          <p:cNvSpPr txBox="1">
            <a:spLocks noChangeArrowheads="1"/>
          </p:cNvSpPr>
          <p:nvPr/>
        </p:nvSpPr>
        <p:spPr bwMode="auto">
          <a:xfrm>
            <a:off x="5899589" y="1222272"/>
            <a:ext cx="38023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b="1">
                <a:solidFill>
                  <a:srgbClr val="0070C0"/>
                </a:solidFill>
                <a:latin typeface="+mn-lt"/>
              </a:rPr>
              <a:t>4</a:t>
            </a:r>
          </a:p>
        </p:txBody>
      </p:sp>
      <p:sp>
        <p:nvSpPr>
          <p:cNvPr id="58" name="Text Box 27"/>
          <p:cNvSpPr txBox="1">
            <a:spLocks noChangeArrowheads="1"/>
          </p:cNvSpPr>
          <p:nvPr/>
        </p:nvSpPr>
        <p:spPr bwMode="auto">
          <a:xfrm>
            <a:off x="5295484" y="1782311"/>
            <a:ext cx="38023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b="1" dirty="0">
                <a:solidFill>
                  <a:srgbClr val="0070C0"/>
                </a:solidFill>
                <a:latin typeface="+mn-lt"/>
              </a:rPr>
              <a:t>5</a:t>
            </a:r>
          </a:p>
        </p:txBody>
      </p:sp>
      <p:sp>
        <p:nvSpPr>
          <p:cNvPr id="59" name="Text Box 28"/>
          <p:cNvSpPr txBox="1">
            <a:spLocks noChangeArrowheads="1"/>
          </p:cNvSpPr>
          <p:nvPr/>
        </p:nvSpPr>
        <p:spPr bwMode="auto">
          <a:xfrm>
            <a:off x="6499664" y="2250972"/>
            <a:ext cx="38023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b="1">
                <a:solidFill>
                  <a:srgbClr val="0070C0"/>
                </a:solidFill>
                <a:latin typeface="+mn-lt"/>
              </a:rPr>
              <a:t>2</a:t>
            </a:r>
          </a:p>
        </p:txBody>
      </p:sp>
      <p:sp>
        <p:nvSpPr>
          <p:cNvPr id="60" name="Text Box 29"/>
          <p:cNvSpPr txBox="1">
            <a:spLocks noChangeArrowheads="1"/>
          </p:cNvSpPr>
          <p:nvPr/>
        </p:nvSpPr>
        <p:spPr bwMode="auto">
          <a:xfrm>
            <a:off x="7318814" y="1450872"/>
            <a:ext cx="38023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b="1">
                <a:solidFill>
                  <a:srgbClr val="0070C0"/>
                </a:solidFill>
                <a:latin typeface="+mn-lt"/>
              </a:rPr>
              <a:t>9</a:t>
            </a:r>
          </a:p>
        </p:txBody>
      </p:sp>
      <p:sp>
        <p:nvSpPr>
          <p:cNvPr id="61" name="Text Box 30"/>
          <p:cNvSpPr txBox="1">
            <a:spLocks noChangeArrowheads="1"/>
          </p:cNvSpPr>
          <p:nvPr/>
        </p:nvSpPr>
        <p:spPr bwMode="auto">
          <a:xfrm>
            <a:off x="7224206" y="2585935"/>
            <a:ext cx="57579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b="1">
                <a:solidFill>
                  <a:srgbClr val="0070C0"/>
                </a:solidFill>
                <a:latin typeface="+mn-lt"/>
              </a:rPr>
              <a:t>15</a:t>
            </a:r>
          </a:p>
        </p:txBody>
      </p:sp>
      <p:sp>
        <p:nvSpPr>
          <p:cNvPr id="62" name="Text Box 31"/>
          <p:cNvSpPr txBox="1">
            <a:spLocks noChangeArrowheads="1"/>
          </p:cNvSpPr>
          <p:nvPr/>
        </p:nvSpPr>
        <p:spPr bwMode="auto">
          <a:xfrm>
            <a:off x="5839264" y="3208235"/>
            <a:ext cx="38023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b="1">
                <a:solidFill>
                  <a:srgbClr val="0070C0"/>
                </a:solidFill>
                <a:latin typeface="+mn-lt"/>
              </a:rPr>
              <a:t>8</a:t>
            </a:r>
          </a:p>
        </p:txBody>
      </p:sp>
      <p:sp>
        <p:nvSpPr>
          <p:cNvPr id="63" name="Text Box 33"/>
          <p:cNvSpPr txBox="1">
            <a:spLocks noChangeArrowheads="1"/>
          </p:cNvSpPr>
          <p:nvPr/>
        </p:nvSpPr>
        <p:spPr bwMode="auto">
          <a:xfrm>
            <a:off x="6426682" y="3475492"/>
            <a:ext cx="34817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sz="2000" b="1" dirty="0">
                <a:solidFill>
                  <a:srgbClr val="0070C0"/>
                </a:solidFill>
                <a:latin typeface="+mj-lt"/>
              </a:rPr>
              <a:t>u</a:t>
            </a:r>
          </a:p>
        </p:txBody>
      </p:sp>
      <p:cxnSp>
        <p:nvCxnSpPr>
          <p:cNvPr id="64" name="AutoShape 34"/>
          <p:cNvCxnSpPr>
            <a:cxnSpLocks noChangeShapeType="1"/>
          </p:cNvCxnSpPr>
          <p:nvPr/>
        </p:nvCxnSpPr>
        <p:spPr bwMode="auto">
          <a:xfrm flipH="1" flipV="1">
            <a:off x="6580054" y="3208235"/>
            <a:ext cx="11842" cy="307990"/>
          </a:xfrm>
          <a:prstGeom prst="straightConnector1">
            <a:avLst/>
          </a:prstGeom>
          <a:noFill/>
          <a:ln w="25400">
            <a:solidFill>
              <a:srgbClr val="0070C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13758421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Prim’s Algorithm – Example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6493" y="1200786"/>
            <a:ext cx="8496300" cy="4118397"/>
          </a:xfrm>
        </p:spPr>
        <p:txBody>
          <a:bodyPr/>
          <a:lstStyle/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400" dirty="0">
                <a:solidFill>
                  <a:srgbClr val="0070C0"/>
                </a:solidFill>
                <a:latin typeface="Consolas" panose="020B0609020204030204" pitchFamily="49" charset="0"/>
              </a:rPr>
              <a:t>MST-Prim</a:t>
            </a:r>
            <a:r>
              <a:rPr lang="en-US" altLang="en-US" sz="2400" dirty="0">
                <a:latin typeface="Consolas" panose="020B0609020204030204" pitchFamily="49" charset="0"/>
              </a:rPr>
              <a:t>(G, w, r)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400" dirty="0">
                <a:latin typeface="Consolas" panose="020B0609020204030204" pitchFamily="49" charset="0"/>
              </a:rPr>
              <a:t>    Q = V[G];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400" dirty="0">
                <a:latin typeface="Consolas" panose="020B0609020204030204" pitchFamily="49" charset="0"/>
              </a:rPr>
              <a:t>    </a:t>
            </a:r>
            <a:r>
              <a:rPr lang="en-US" altLang="en-US" sz="2400" dirty="0">
                <a:solidFill>
                  <a:srgbClr val="0070C0"/>
                </a:solidFill>
                <a:latin typeface="Consolas" panose="020B0609020204030204" pitchFamily="49" charset="0"/>
              </a:rPr>
              <a:t>for</a:t>
            </a:r>
            <a:r>
              <a:rPr lang="en-US" altLang="en-US" sz="2400" dirty="0">
                <a:latin typeface="Consolas" panose="020B0609020204030204" pitchFamily="49" charset="0"/>
              </a:rPr>
              <a:t> </a:t>
            </a:r>
            <a:r>
              <a:rPr lang="en-US" altLang="en-US" sz="2400" dirty="0">
                <a:solidFill>
                  <a:srgbClr val="0070C0"/>
                </a:solidFill>
                <a:latin typeface="Consolas" panose="020B0609020204030204" pitchFamily="49" charset="0"/>
              </a:rPr>
              <a:t>each</a:t>
            </a:r>
            <a:r>
              <a:rPr lang="en-US" altLang="en-US" sz="2400" dirty="0">
                <a:latin typeface="Consolas" panose="020B0609020204030204" pitchFamily="49" charset="0"/>
              </a:rPr>
              <a:t> </a:t>
            </a:r>
            <a:r>
              <a:rPr lang="en-US" altLang="en-US" sz="2400" i="1" dirty="0">
                <a:latin typeface="Consolas" panose="020B0609020204030204" pitchFamily="49" charset="0"/>
              </a:rPr>
              <a:t>u</a:t>
            </a:r>
            <a:r>
              <a:rPr lang="en-US" altLang="en-US" sz="2400" dirty="0">
                <a:latin typeface="Consolas" panose="020B0609020204030204" pitchFamily="49" charset="0"/>
              </a:rPr>
              <a:t> </a:t>
            </a:r>
            <a:r>
              <a:rPr lang="en-US" altLang="en-US" sz="2400" dirty="0">
                <a:latin typeface="Consolas" panose="020B0609020204030204" pitchFamily="49" charset="0"/>
                <a:sym typeface="Symbol" panose="05050102010706020507" pitchFamily="18" charset="2"/>
              </a:rPr>
              <a:t> Q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400" dirty="0">
                <a:latin typeface="Consolas" panose="020B0609020204030204" pitchFamily="49" charset="0"/>
                <a:sym typeface="Symbol" panose="05050102010706020507" pitchFamily="18" charset="2"/>
              </a:rPr>
              <a:t>        key[u] = ;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400" dirty="0">
                <a:latin typeface="Consolas" panose="020B0609020204030204" pitchFamily="49" charset="0"/>
                <a:sym typeface="Symbol" panose="05050102010706020507" pitchFamily="18" charset="2"/>
              </a:rPr>
              <a:t>    key[r] = 0;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400" dirty="0">
                <a:latin typeface="Consolas" panose="020B0609020204030204" pitchFamily="49" charset="0"/>
                <a:sym typeface="Symbol" panose="05050102010706020507" pitchFamily="18" charset="2"/>
              </a:rPr>
              <a:t>    p[r] = NULL;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400" dirty="0">
                <a:latin typeface="Consolas" panose="020B0609020204030204" pitchFamily="49" charset="0"/>
                <a:sym typeface="Symbol" panose="05050102010706020507" pitchFamily="18" charset="2"/>
              </a:rPr>
              <a:t>    </a:t>
            </a:r>
            <a:r>
              <a:rPr lang="en-US" altLang="en-US" sz="2400" dirty="0">
                <a:solidFill>
                  <a:srgbClr val="0070C0"/>
                </a:solidFill>
                <a:latin typeface="Consolas" panose="020B0609020204030204" pitchFamily="49" charset="0"/>
                <a:sym typeface="Symbol" panose="05050102010706020507" pitchFamily="18" charset="2"/>
              </a:rPr>
              <a:t>while</a:t>
            </a:r>
            <a:r>
              <a:rPr lang="en-US" altLang="en-US" sz="2400" dirty="0">
                <a:latin typeface="Consolas" panose="020B0609020204030204" pitchFamily="49" charset="0"/>
                <a:sym typeface="Symbol" panose="05050102010706020507" pitchFamily="18" charset="2"/>
              </a:rPr>
              <a:t> (Q not empty)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400" dirty="0">
                <a:latin typeface="Consolas" panose="020B0609020204030204" pitchFamily="49" charset="0"/>
                <a:sym typeface="Symbol" panose="05050102010706020507" pitchFamily="18" charset="2"/>
              </a:rPr>
              <a:t>        u = </a:t>
            </a:r>
            <a:r>
              <a:rPr lang="en-US" altLang="en-US" sz="2400" dirty="0" err="1">
                <a:latin typeface="Consolas" panose="020B0609020204030204" pitchFamily="49" charset="0"/>
                <a:sym typeface="Symbol" panose="05050102010706020507" pitchFamily="18" charset="2"/>
              </a:rPr>
              <a:t>ExtractMin</a:t>
            </a:r>
            <a:r>
              <a:rPr lang="en-US" altLang="en-US" sz="2400" dirty="0">
                <a:latin typeface="Consolas" panose="020B0609020204030204" pitchFamily="49" charset="0"/>
                <a:sym typeface="Symbol" panose="05050102010706020507" pitchFamily="18" charset="2"/>
              </a:rPr>
              <a:t>(Q);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400" dirty="0">
                <a:latin typeface="Consolas" panose="020B0609020204030204" pitchFamily="49" charset="0"/>
                <a:sym typeface="Symbol" panose="05050102010706020507" pitchFamily="18" charset="2"/>
              </a:rPr>
              <a:t>        </a:t>
            </a:r>
            <a:r>
              <a:rPr lang="en-US" altLang="en-US" sz="2400" dirty="0">
                <a:solidFill>
                  <a:srgbClr val="0070C0"/>
                </a:solidFill>
                <a:latin typeface="Consolas" panose="020B0609020204030204" pitchFamily="49" charset="0"/>
                <a:sym typeface="Symbol" panose="05050102010706020507" pitchFamily="18" charset="2"/>
              </a:rPr>
              <a:t>for</a:t>
            </a:r>
            <a:r>
              <a:rPr lang="en-US" altLang="en-US" sz="2400" dirty="0">
                <a:latin typeface="Consolas" panose="020B0609020204030204" pitchFamily="49" charset="0"/>
                <a:sym typeface="Symbol" panose="05050102010706020507" pitchFamily="18" charset="2"/>
              </a:rPr>
              <a:t> </a:t>
            </a:r>
            <a:r>
              <a:rPr lang="en-US" altLang="en-US" sz="2400" dirty="0">
                <a:solidFill>
                  <a:srgbClr val="0070C0"/>
                </a:solidFill>
                <a:latin typeface="Consolas" panose="020B0609020204030204" pitchFamily="49" charset="0"/>
                <a:sym typeface="Symbol" panose="05050102010706020507" pitchFamily="18" charset="2"/>
              </a:rPr>
              <a:t>each</a:t>
            </a:r>
            <a:r>
              <a:rPr lang="en-US" altLang="en-US" sz="2400" dirty="0">
                <a:latin typeface="Consolas" panose="020B0609020204030204" pitchFamily="49" charset="0"/>
                <a:sym typeface="Symbol" panose="05050102010706020507" pitchFamily="18" charset="2"/>
              </a:rPr>
              <a:t> </a:t>
            </a:r>
            <a:r>
              <a:rPr lang="en-US" altLang="en-US" sz="2400" i="1" dirty="0">
                <a:latin typeface="Consolas" panose="020B0609020204030204" pitchFamily="49" charset="0"/>
                <a:sym typeface="Symbol" panose="05050102010706020507" pitchFamily="18" charset="2"/>
              </a:rPr>
              <a:t>v</a:t>
            </a:r>
            <a:r>
              <a:rPr lang="en-US" altLang="en-US" sz="2400" dirty="0">
                <a:latin typeface="Consolas" panose="020B0609020204030204" pitchFamily="49" charset="0"/>
              </a:rPr>
              <a:t> </a:t>
            </a:r>
            <a:r>
              <a:rPr lang="en-US" altLang="en-US" sz="2400" dirty="0">
                <a:latin typeface="Consolas" panose="020B0609020204030204" pitchFamily="49" charset="0"/>
                <a:sym typeface="Symbol" panose="05050102010706020507" pitchFamily="18" charset="2"/>
              </a:rPr>
              <a:t> </a:t>
            </a:r>
            <a:r>
              <a:rPr lang="en-US" altLang="en-US" sz="2400" dirty="0" err="1">
                <a:latin typeface="Consolas" panose="020B0609020204030204" pitchFamily="49" charset="0"/>
                <a:sym typeface="Symbol" panose="05050102010706020507" pitchFamily="18" charset="2"/>
              </a:rPr>
              <a:t>Adj</a:t>
            </a:r>
            <a:r>
              <a:rPr lang="en-US" altLang="en-US" sz="2400" dirty="0">
                <a:latin typeface="Consolas" panose="020B0609020204030204" pitchFamily="49" charset="0"/>
                <a:sym typeface="Symbol" panose="05050102010706020507" pitchFamily="18" charset="2"/>
              </a:rPr>
              <a:t>[</a:t>
            </a:r>
            <a:r>
              <a:rPr lang="en-US" altLang="en-US" sz="2400" i="1" dirty="0">
                <a:latin typeface="Consolas" panose="020B0609020204030204" pitchFamily="49" charset="0"/>
                <a:sym typeface="Symbol" panose="05050102010706020507" pitchFamily="18" charset="2"/>
              </a:rPr>
              <a:t>u</a:t>
            </a:r>
            <a:r>
              <a:rPr lang="en-US" altLang="en-US" sz="2400" dirty="0">
                <a:latin typeface="Consolas" panose="020B0609020204030204" pitchFamily="49" charset="0"/>
                <a:sym typeface="Symbol" panose="05050102010706020507" pitchFamily="18" charset="2"/>
              </a:rPr>
              <a:t>]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400" dirty="0">
                <a:latin typeface="Consolas" panose="020B0609020204030204" pitchFamily="49" charset="0"/>
                <a:sym typeface="Symbol" panose="05050102010706020507" pitchFamily="18" charset="2"/>
              </a:rPr>
              <a:t>            </a:t>
            </a:r>
            <a:r>
              <a:rPr lang="en-US" altLang="en-US" sz="2400" dirty="0">
                <a:solidFill>
                  <a:srgbClr val="0070C0"/>
                </a:solidFill>
                <a:latin typeface="Consolas" panose="020B0609020204030204" pitchFamily="49" charset="0"/>
                <a:sym typeface="Symbol" panose="05050102010706020507" pitchFamily="18" charset="2"/>
              </a:rPr>
              <a:t>if</a:t>
            </a:r>
            <a:r>
              <a:rPr lang="en-US" altLang="en-US" sz="2400" dirty="0">
                <a:latin typeface="Consolas" panose="020B0609020204030204" pitchFamily="49" charset="0"/>
                <a:sym typeface="Symbol" panose="05050102010706020507" pitchFamily="18" charset="2"/>
              </a:rPr>
              <a:t> (v</a:t>
            </a:r>
            <a:r>
              <a:rPr lang="en-US" altLang="en-US" sz="2400" dirty="0">
                <a:latin typeface="Consolas" panose="020B0609020204030204" pitchFamily="49" charset="0"/>
              </a:rPr>
              <a:t> </a:t>
            </a:r>
            <a:r>
              <a:rPr lang="en-US" altLang="en-US" sz="2400" dirty="0">
                <a:latin typeface="Consolas" panose="020B0609020204030204" pitchFamily="49" charset="0"/>
                <a:sym typeface="Symbol" panose="05050102010706020507" pitchFamily="18" charset="2"/>
              </a:rPr>
              <a:t> Q and w(</a:t>
            </a:r>
            <a:r>
              <a:rPr lang="en-US" altLang="en-US" sz="2400" i="1" dirty="0" err="1">
                <a:latin typeface="Consolas" panose="020B0609020204030204" pitchFamily="49" charset="0"/>
                <a:sym typeface="Symbol" panose="05050102010706020507" pitchFamily="18" charset="2"/>
              </a:rPr>
              <a:t>u,v</a:t>
            </a:r>
            <a:r>
              <a:rPr lang="en-US" altLang="en-US" sz="2400" dirty="0">
                <a:latin typeface="Consolas" panose="020B0609020204030204" pitchFamily="49" charset="0"/>
                <a:sym typeface="Symbol" panose="05050102010706020507" pitchFamily="18" charset="2"/>
              </a:rPr>
              <a:t>) &lt; key[</a:t>
            </a:r>
            <a:r>
              <a:rPr lang="en-US" altLang="en-US" sz="2400" i="1" dirty="0">
                <a:latin typeface="Consolas" panose="020B0609020204030204" pitchFamily="49" charset="0"/>
                <a:sym typeface="Symbol" panose="05050102010706020507" pitchFamily="18" charset="2"/>
              </a:rPr>
              <a:t>v</a:t>
            </a:r>
            <a:r>
              <a:rPr lang="en-US" altLang="en-US" sz="2400" dirty="0">
                <a:latin typeface="Consolas" panose="020B0609020204030204" pitchFamily="49" charset="0"/>
                <a:sym typeface="Symbol" panose="05050102010706020507" pitchFamily="18" charset="2"/>
              </a:rPr>
              <a:t>])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400" dirty="0">
                <a:latin typeface="Consolas" panose="020B0609020204030204" pitchFamily="49" charset="0"/>
                <a:sym typeface="Symbol" panose="05050102010706020507" pitchFamily="18" charset="2"/>
              </a:rPr>
              <a:t>                p[v] = u;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400" dirty="0">
                <a:latin typeface="Consolas" panose="020B0609020204030204" pitchFamily="49" charset="0"/>
                <a:sym typeface="Symbol" panose="05050102010706020507" pitchFamily="18" charset="2"/>
              </a:rPr>
              <a:t>                key[v] = w(</a:t>
            </a:r>
            <a:r>
              <a:rPr lang="en-US" altLang="en-US" sz="2400" dirty="0" err="1">
                <a:latin typeface="Consolas" panose="020B0609020204030204" pitchFamily="49" charset="0"/>
                <a:sym typeface="Symbol" panose="05050102010706020507" pitchFamily="18" charset="2"/>
              </a:rPr>
              <a:t>u,v</a:t>
            </a:r>
            <a:r>
              <a:rPr lang="en-US" altLang="en-US" sz="2400" dirty="0">
                <a:latin typeface="Consolas" panose="020B0609020204030204" pitchFamily="49" charset="0"/>
                <a:sym typeface="Symbol" panose="05050102010706020507" pitchFamily="18" charset="2"/>
              </a:rPr>
              <a:t>);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dirty="0"/>
              <a:t>25-MST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C8D6E8-E2D4-466A-B54E-56FCD6F950CE}" type="slidenum">
              <a:rPr lang="en-GB" smtClean="0"/>
              <a:pPr/>
              <a:t>34</a:t>
            </a:fld>
            <a:endParaRPr lang="en-GB"/>
          </a:p>
        </p:txBody>
      </p:sp>
      <p:sp>
        <p:nvSpPr>
          <p:cNvPr id="35" name="Oval 4"/>
          <p:cNvSpPr>
            <a:spLocks noChangeArrowheads="1"/>
          </p:cNvSpPr>
          <p:nvPr/>
        </p:nvSpPr>
        <p:spPr bwMode="auto">
          <a:xfrm>
            <a:off x="4179943" y="1638197"/>
            <a:ext cx="382587" cy="381000"/>
          </a:xfrm>
          <a:prstGeom prst="ellipse">
            <a:avLst/>
          </a:prstGeom>
          <a:noFill/>
          <a:ln w="38100">
            <a:solidFill>
              <a:srgbClr val="007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sz="2000" b="1" dirty="0">
                <a:latin typeface="+mn-lt"/>
                <a:sym typeface="Symbol" panose="05050102010706020507" pitchFamily="18" charset="2"/>
              </a:rPr>
              <a:t>10</a:t>
            </a:r>
          </a:p>
        </p:txBody>
      </p:sp>
      <p:sp>
        <p:nvSpPr>
          <p:cNvPr id="36" name="Oval 5"/>
          <p:cNvSpPr>
            <a:spLocks noChangeArrowheads="1"/>
          </p:cNvSpPr>
          <p:nvPr/>
        </p:nvSpPr>
        <p:spPr bwMode="auto">
          <a:xfrm>
            <a:off x="6364343" y="1638197"/>
            <a:ext cx="381000" cy="381000"/>
          </a:xfrm>
          <a:prstGeom prst="ellipse">
            <a:avLst/>
          </a:prstGeom>
          <a:noFill/>
          <a:ln w="38100">
            <a:solidFill>
              <a:srgbClr val="007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sz="2000" b="1" dirty="0">
                <a:latin typeface="+mn-lt"/>
                <a:sym typeface="Symbol" panose="05050102010706020507" pitchFamily="18" charset="2"/>
              </a:rPr>
              <a:t>2</a:t>
            </a:r>
          </a:p>
        </p:txBody>
      </p:sp>
      <p:sp>
        <p:nvSpPr>
          <p:cNvPr id="37" name="Oval 6"/>
          <p:cNvSpPr>
            <a:spLocks noChangeArrowheads="1"/>
          </p:cNvSpPr>
          <p:nvPr/>
        </p:nvSpPr>
        <p:spPr bwMode="auto">
          <a:xfrm>
            <a:off x="8274105" y="1638197"/>
            <a:ext cx="382588" cy="381000"/>
          </a:xfrm>
          <a:prstGeom prst="ellipse">
            <a:avLst/>
          </a:prstGeom>
          <a:noFill/>
          <a:ln w="38100">
            <a:solidFill>
              <a:srgbClr val="007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sz="2000" b="1">
                <a:solidFill>
                  <a:srgbClr val="0070C0"/>
                </a:solidFill>
                <a:latin typeface="+mn-lt"/>
                <a:sym typeface="Symbol" panose="05050102010706020507" pitchFamily="18" charset="2"/>
              </a:rPr>
              <a:t></a:t>
            </a:r>
          </a:p>
        </p:txBody>
      </p:sp>
      <p:sp>
        <p:nvSpPr>
          <p:cNvPr id="38" name="Oval 7"/>
          <p:cNvSpPr>
            <a:spLocks noChangeArrowheads="1"/>
          </p:cNvSpPr>
          <p:nvPr/>
        </p:nvSpPr>
        <p:spPr bwMode="auto">
          <a:xfrm>
            <a:off x="4179943" y="2784372"/>
            <a:ext cx="382587" cy="381000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sz="2000" b="1" dirty="0">
                <a:latin typeface="+mn-lt"/>
                <a:sym typeface="Symbol" panose="05050102010706020507" pitchFamily="18" charset="2"/>
              </a:rPr>
              <a:t>0</a:t>
            </a:r>
          </a:p>
        </p:txBody>
      </p:sp>
      <p:sp>
        <p:nvSpPr>
          <p:cNvPr id="39" name="Oval 8"/>
          <p:cNvSpPr>
            <a:spLocks noChangeArrowheads="1"/>
          </p:cNvSpPr>
          <p:nvPr/>
        </p:nvSpPr>
        <p:spPr bwMode="auto">
          <a:xfrm>
            <a:off x="6364343" y="2784372"/>
            <a:ext cx="381000" cy="381000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sz="2000" b="1" dirty="0">
                <a:latin typeface="+mn-lt"/>
                <a:sym typeface="Symbol" panose="05050102010706020507" pitchFamily="18" charset="2"/>
              </a:rPr>
              <a:t>8</a:t>
            </a:r>
          </a:p>
        </p:txBody>
      </p:sp>
      <p:sp>
        <p:nvSpPr>
          <p:cNvPr id="40" name="Oval 9"/>
          <p:cNvSpPr>
            <a:spLocks noChangeArrowheads="1"/>
          </p:cNvSpPr>
          <p:nvPr/>
        </p:nvSpPr>
        <p:spPr bwMode="auto">
          <a:xfrm>
            <a:off x="8274105" y="2784372"/>
            <a:ext cx="382588" cy="381000"/>
          </a:xfrm>
          <a:prstGeom prst="ellipse">
            <a:avLst/>
          </a:prstGeom>
          <a:noFill/>
          <a:ln w="38100">
            <a:solidFill>
              <a:srgbClr val="007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sz="2000" b="1" dirty="0">
                <a:latin typeface="+mn-lt"/>
                <a:sym typeface="Symbol" panose="05050102010706020507" pitchFamily="18" charset="2"/>
              </a:rPr>
              <a:t>15</a:t>
            </a:r>
          </a:p>
        </p:txBody>
      </p:sp>
      <p:sp>
        <p:nvSpPr>
          <p:cNvPr id="41" name="Oval 10"/>
          <p:cNvSpPr>
            <a:spLocks noChangeArrowheads="1"/>
          </p:cNvSpPr>
          <p:nvPr/>
        </p:nvSpPr>
        <p:spPr bwMode="auto">
          <a:xfrm>
            <a:off x="5272143" y="3274910"/>
            <a:ext cx="382587" cy="382587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sz="2000" b="1" dirty="0">
                <a:latin typeface="+mn-lt"/>
                <a:sym typeface="Symbol" panose="05050102010706020507" pitchFamily="18" charset="2"/>
              </a:rPr>
              <a:t>3</a:t>
            </a:r>
          </a:p>
        </p:txBody>
      </p:sp>
      <p:sp>
        <p:nvSpPr>
          <p:cNvPr id="42" name="Oval 11"/>
          <p:cNvSpPr>
            <a:spLocks noChangeArrowheads="1"/>
          </p:cNvSpPr>
          <p:nvPr/>
        </p:nvSpPr>
        <p:spPr bwMode="auto">
          <a:xfrm>
            <a:off x="5272143" y="1146072"/>
            <a:ext cx="382587" cy="382588"/>
          </a:xfrm>
          <a:prstGeom prst="ellipse">
            <a:avLst/>
          </a:prstGeom>
          <a:noFill/>
          <a:ln w="38100">
            <a:solidFill>
              <a:srgbClr val="007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sz="2000" b="1">
                <a:solidFill>
                  <a:srgbClr val="0070C0"/>
                </a:solidFill>
                <a:latin typeface="+mn-lt"/>
                <a:sym typeface="Symbol" panose="05050102010706020507" pitchFamily="18" charset="2"/>
              </a:rPr>
              <a:t></a:t>
            </a:r>
          </a:p>
        </p:txBody>
      </p:sp>
      <p:cxnSp>
        <p:nvCxnSpPr>
          <p:cNvPr id="43" name="AutoShape 12"/>
          <p:cNvCxnSpPr>
            <a:cxnSpLocks noChangeShapeType="1"/>
            <a:stCxn id="42" idx="5"/>
            <a:endCxn id="36" idx="1"/>
          </p:cNvCxnSpPr>
          <p:nvPr/>
        </p:nvCxnSpPr>
        <p:spPr bwMode="auto">
          <a:xfrm>
            <a:off x="5597580" y="1485797"/>
            <a:ext cx="822325" cy="193675"/>
          </a:xfrm>
          <a:prstGeom prst="straightConnector1">
            <a:avLst/>
          </a:prstGeom>
          <a:noFill/>
          <a:ln w="38100">
            <a:solidFill>
              <a:srgbClr val="007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4" name="AutoShape 13"/>
          <p:cNvCxnSpPr>
            <a:cxnSpLocks noChangeShapeType="1"/>
            <a:stCxn id="42" idx="3"/>
            <a:endCxn id="35" idx="7"/>
          </p:cNvCxnSpPr>
          <p:nvPr/>
        </p:nvCxnSpPr>
        <p:spPr bwMode="auto">
          <a:xfrm flipH="1">
            <a:off x="4506968" y="1485797"/>
            <a:ext cx="820737" cy="193675"/>
          </a:xfrm>
          <a:prstGeom prst="straightConnector1">
            <a:avLst/>
          </a:prstGeom>
          <a:noFill/>
          <a:ln w="38100">
            <a:solidFill>
              <a:srgbClr val="007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5" name="AutoShape 14"/>
          <p:cNvCxnSpPr>
            <a:cxnSpLocks noChangeShapeType="1"/>
            <a:stCxn id="35" idx="6"/>
            <a:endCxn id="36" idx="2"/>
          </p:cNvCxnSpPr>
          <p:nvPr/>
        </p:nvCxnSpPr>
        <p:spPr bwMode="auto">
          <a:xfrm>
            <a:off x="4575230" y="1828697"/>
            <a:ext cx="1774825" cy="0"/>
          </a:xfrm>
          <a:prstGeom prst="straightConnector1">
            <a:avLst/>
          </a:prstGeom>
          <a:noFill/>
          <a:ln w="38100">
            <a:solidFill>
              <a:srgbClr val="007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6" name="AutoShape 15"/>
          <p:cNvCxnSpPr>
            <a:cxnSpLocks noChangeShapeType="1"/>
            <a:stCxn id="38" idx="0"/>
            <a:endCxn id="35" idx="4"/>
          </p:cNvCxnSpPr>
          <p:nvPr/>
        </p:nvCxnSpPr>
        <p:spPr bwMode="auto">
          <a:xfrm flipV="1">
            <a:off x="4370443" y="2033485"/>
            <a:ext cx="0" cy="736600"/>
          </a:xfrm>
          <a:prstGeom prst="straightConnector1">
            <a:avLst/>
          </a:prstGeom>
          <a:noFill/>
          <a:ln w="38100">
            <a:solidFill>
              <a:srgbClr val="007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7" name="AutoShape 16"/>
          <p:cNvCxnSpPr>
            <a:cxnSpLocks noChangeShapeType="1"/>
            <a:stCxn id="38" idx="5"/>
            <a:endCxn id="41" idx="1"/>
          </p:cNvCxnSpPr>
          <p:nvPr/>
        </p:nvCxnSpPr>
        <p:spPr bwMode="auto">
          <a:xfrm>
            <a:off x="4506968" y="3124097"/>
            <a:ext cx="820737" cy="193675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 type="triangle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8" name="AutoShape 17"/>
          <p:cNvCxnSpPr>
            <a:cxnSpLocks noChangeShapeType="1"/>
            <a:stCxn id="41" idx="7"/>
            <a:endCxn id="39" idx="3"/>
          </p:cNvCxnSpPr>
          <p:nvPr/>
        </p:nvCxnSpPr>
        <p:spPr bwMode="auto">
          <a:xfrm flipV="1">
            <a:off x="5597580" y="3124097"/>
            <a:ext cx="822325" cy="193675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 type="triangle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9" name="AutoShape 18"/>
          <p:cNvCxnSpPr>
            <a:cxnSpLocks noChangeShapeType="1"/>
            <a:stCxn id="39" idx="0"/>
            <a:endCxn id="36" idx="4"/>
          </p:cNvCxnSpPr>
          <p:nvPr/>
        </p:nvCxnSpPr>
        <p:spPr bwMode="auto">
          <a:xfrm flipV="1">
            <a:off x="6554843" y="2033485"/>
            <a:ext cx="0" cy="73660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 type="triangle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0" name="AutoShape 19"/>
          <p:cNvCxnSpPr>
            <a:cxnSpLocks noChangeShapeType="1"/>
            <a:stCxn id="36" idx="6"/>
            <a:endCxn id="37" idx="2"/>
          </p:cNvCxnSpPr>
          <p:nvPr/>
        </p:nvCxnSpPr>
        <p:spPr bwMode="auto">
          <a:xfrm>
            <a:off x="6759630" y="1828697"/>
            <a:ext cx="1501775" cy="0"/>
          </a:xfrm>
          <a:prstGeom prst="straightConnector1">
            <a:avLst/>
          </a:prstGeom>
          <a:noFill/>
          <a:ln w="38100">
            <a:solidFill>
              <a:srgbClr val="007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1" name="AutoShape 20"/>
          <p:cNvCxnSpPr>
            <a:cxnSpLocks noChangeShapeType="1"/>
            <a:stCxn id="39" idx="6"/>
            <a:endCxn id="40" idx="2"/>
          </p:cNvCxnSpPr>
          <p:nvPr/>
        </p:nvCxnSpPr>
        <p:spPr bwMode="auto">
          <a:xfrm>
            <a:off x="6759630" y="2974872"/>
            <a:ext cx="1501775" cy="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 type="triangle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2" name="AutoShape 21"/>
          <p:cNvCxnSpPr>
            <a:cxnSpLocks noChangeShapeType="1"/>
            <a:stCxn id="41" idx="0"/>
            <a:endCxn id="35" idx="5"/>
          </p:cNvCxnSpPr>
          <p:nvPr/>
        </p:nvCxnSpPr>
        <p:spPr bwMode="auto">
          <a:xfrm rot="5400000" flipH="1">
            <a:off x="4342662" y="2142228"/>
            <a:ext cx="1284288" cy="955675"/>
          </a:xfrm>
          <a:prstGeom prst="curvedConnector3">
            <a:avLst>
              <a:gd name="adj1" fmla="val 47829"/>
            </a:avLst>
          </a:prstGeom>
          <a:noFill/>
          <a:ln w="38100">
            <a:solidFill>
              <a:schemeClr val="tx1"/>
            </a:solidFill>
            <a:round/>
            <a:headEnd type="triangle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3" name="Text Box 22"/>
          <p:cNvSpPr txBox="1">
            <a:spLocks noChangeArrowheads="1"/>
          </p:cNvSpPr>
          <p:nvPr/>
        </p:nvSpPr>
        <p:spPr bwMode="auto">
          <a:xfrm>
            <a:off x="3865056" y="2217635"/>
            <a:ext cx="57579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b="1">
                <a:solidFill>
                  <a:srgbClr val="0070C0"/>
                </a:solidFill>
                <a:latin typeface="+mn-lt"/>
              </a:rPr>
              <a:t>14</a:t>
            </a:r>
          </a:p>
        </p:txBody>
      </p:sp>
      <p:sp>
        <p:nvSpPr>
          <p:cNvPr id="54" name="Text Box 23"/>
          <p:cNvSpPr txBox="1">
            <a:spLocks noChangeArrowheads="1"/>
          </p:cNvSpPr>
          <p:nvPr/>
        </p:nvSpPr>
        <p:spPr bwMode="auto">
          <a:xfrm>
            <a:off x="4961670" y="2284940"/>
            <a:ext cx="57579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b="1" dirty="0">
                <a:solidFill>
                  <a:srgbClr val="0070C0"/>
                </a:solidFill>
                <a:latin typeface="+mn-lt"/>
              </a:rPr>
              <a:t>10</a:t>
            </a:r>
          </a:p>
        </p:txBody>
      </p:sp>
      <p:sp>
        <p:nvSpPr>
          <p:cNvPr id="55" name="Text Box 24"/>
          <p:cNvSpPr txBox="1">
            <a:spLocks noChangeArrowheads="1"/>
          </p:cNvSpPr>
          <p:nvPr/>
        </p:nvSpPr>
        <p:spPr bwMode="auto">
          <a:xfrm>
            <a:off x="4702614" y="3189185"/>
            <a:ext cx="38023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b="1">
                <a:solidFill>
                  <a:srgbClr val="0070C0"/>
                </a:solidFill>
                <a:latin typeface="+mn-lt"/>
              </a:rPr>
              <a:t>3</a:t>
            </a:r>
          </a:p>
        </p:txBody>
      </p:sp>
      <p:sp>
        <p:nvSpPr>
          <p:cNvPr id="56" name="Text Box 25"/>
          <p:cNvSpPr txBox="1">
            <a:spLocks noChangeArrowheads="1"/>
          </p:cNvSpPr>
          <p:nvPr/>
        </p:nvSpPr>
        <p:spPr bwMode="auto">
          <a:xfrm>
            <a:off x="4702614" y="1222272"/>
            <a:ext cx="38023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b="1">
                <a:solidFill>
                  <a:srgbClr val="0070C0"/>
                </a:solidFill>
                <a:latin typeface="+mn-lt"/>
              </a:rPr>
              <a:t>6</a:t>
            </a:r>
          </a:p>
        </p:txBody>
      </p:sp>
      <p:sp>
        <p:nvSpPr>
          <p:cNvPr id="57" name="Text Box 26"/>
          <p:cNvSpPr txBox="1">
            <a:spLocks noChangeArrowheads="1"/>
          </p:cNvSpPr>
          <p:nvPr/>
        </p:nvSpPr>
        <p:spPr bwMode="auto">
          <a:xfrm>
            <a:off x="5899589" y="1222272"/>
            <a:ext cx="38023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b="1">
                <a:solidFill>
                  <a:srgbClr val="0070C0"/>
                </a:solidFill>
                <a:latin typeface="+mn-lt"/>
              </a:rPr>
              <a:t>4</a:t>
            </a:r>
          </a:p>
        </p:txBody>
      </p:sp>
      <p:sp>
        <p:nvSpPr>
          <p:cNvPr id="58" name="Text Box 27"/>
          <p:cNvSpPr txBox="1">
            <a:spLocks noChangeArrowheads="1"/>
          </p:cNvSpPr>
          <p:nvPr/>
        </p:nvSpPr>
        <p:spPr bwMode="auto">
          <a:xfrm>
            <a:off x="5295484" y="1782311"/>
            <a:ext cx="38023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b="1" dirty="0">
                <a:solidFill>
                  <a:srgbClr val="0070C0"/>
                </a:solidFill>
                <a:latin typeface="+mn-lt"/>
              </a:rPr>
              <a:t>5</a:t>
            </a:r>
          </a:p>
        </p:txBody>
      </p:sp>
      <p:sp>
        <p:nvSpPr>
          <p:cNvPr id="59" name="Text Box 28"/>
          <p:cNvSpPr txBox="1">
            <a:spLocks noChangeArrowheads="1"/>
          </p:cNvSpPr>
          <p:nvPr/>
        </p:nvSpPr>
        <p:spPr bwMode="auto">
          <a:xfrm>
            <a:off x="6499664" y="2250972"/>
            <a:ext cx="38023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b="1">
                <a:solidFill>
                  <a:srgbClr val="0070C0"/>
                </a:solidFill>
                <a:latin typeface="+mn-lt"/>
              </a:rPr>
              <a:t>2</a:t>
            </a:r>
          </a:p>
        </p:txBody>
      </p:sp>
      <p:sp>
        <p:nvSpPr>
          <p:cNvPr id="60" name="Text Box 29"/>
          <p:cNvSpPr txBox="1">
            <a:spLocks noChangeArrowheads="1"/>
          </p:cNvSpPr>
          <p:nvPr/>
        </p:nvSpPr>
        <p:spPr bwMode="auto">
          <a:xfrm>
            <a:off x="7318814" y="1450872"/>
            <a:ext cx="38023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b="1">
                <a:solidFill>
                  <a:srgbClr val="0070C0"/>
                </a:solidFill>
                <a:latin typeface="+mn-lt"/>
              </a:rPr>
              <a:t>9</a:t>
            </a:r>
          </a:p>
        </p:txBody>
      </p:sp>
      <p:sp>
        <p:nvSpPr>
          <p:cNvPr id="61" name="Text Box 30"/>
          <p:cNvSpPr txBox="1">
            <a:spLocks noChangeArrowheads="1"/>
          </p:cNvSpPr>
          <p:nvPr/>
        </p:nvSpPr>
        <p:spPr bwMode="auto">
          <a:xfrm>
            <a:off x="7224206" y="2585935"/>
            <a:ext cx="57579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b="1">
                <a:solidFill>
                  <a:srgbClr val="0070C0"/>
                </a:solidFill>
                <a:latin typeface="+mn-lt"/>
              </a:rPr>
              <a:t>15</a:t>
            </a:r>
          </a:p>
        </p:txBody>
      </p:sp>
      <p:sp>
        <p:nvSpPr>
          <p:cNvPr id="62" name="Text Box 31"/>
          <p:cNvSpPr txBox="1">
            <a:spLocks noChangeArrowheads="1"/>
          </p:cNvSpPr>
          <p:nvPr/>
        </p:nvSpPr>
        <p:spPr bwMode="auto">
          <a:xfrm>
            <a:off x="5839264" y="3208235"/>
            <a:ext cx="38023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b="1">
                <a:solidFill>
                  <a:srgbClr val="0070C0"/>
                </a:solidFill>
                <a:latin typeface="+mn-lt"/>
              </a:rPr>
              <a:t>8</a:t>
            </a:r>
          </a:p>
        </p:txBody>
      </p:sp>
      <p:sp>
        <p:nvSpPr>
          <p:cNvPr id="63" name="Text Box 33"/>
          <p:cNvSpPr txBox="1">
            <a:spLocks noChangeArrowheads="1"/>
          </p:cNvSpPr>
          <p:nvPr/>
        </p:nvSpPr>
        <p:spPr bwMode="auto">
          <a:xfrm>
            <a:off x="6426682" y="3475492"/>
            <a:ext cx="34817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sz="2000" b="1" dirty="0">
                <a:solidFill>
                  <a:srgbClr val="0070C0"/>
                </a:solidFill>
                <a:latin typeface="+mj-lt"/>
              </a:rPr>
              <a:t>u</a:t>
            </a:r>
          </a:p>
        </p:txBody>
      </p:sp>
      <p:cxnSp>
        <p:nvCxnSpPr>
          <p:cNvPr id="64" name="AutoShape 34"/>
          <p:cNvCxnSpPr>
            <a:cxnSpLocks noChangeShapeType="1"/>
          </p:cNvCxnSpPr>
          <p:nvPr/>
        </p:nvCxnSpPr>
        <p:spPr bwMode="auto">
          <a:xfrm flipH="1" flipV="1">
            <a:off x="6580054" y="3208235"/>
            <a:ext cx="11842" cy="307990"/>
          </a:xfrm>
          <a:prstGeom prst="straightConnector1">
            <a:avLst/>
          </a:prstGeom>
          <a:noFill/>
          <a:ln w="25400">
            <a:solidFill>
              <a:srgbClr val="0070C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8019870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Prim’s Algorithm – Example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6493" y="1200786"/>
            <a:ext cx="8496300" cy="4118397"/>
          </a:xfrm>
        </p:spPr>
        <p:txBody>
          <a:bodyPr/>
          <a:lstStyle/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400" dirty="0">
                <a:solidFill>
                  <a:srgbClr val="0070C0"/>
                </a:solidFill>
                <a:latin typeface="Consolas" panose="020B0609020204030204" pitchFamily="49" charset="0"/>
              </a:rPr>
              <a:t>MST-Prim</a:t>
            </a:r>
            <a:r>
              <a:rPr lang="en-US" altLang="en-US" sz="2400" dirty="0">
                <a:latin typeface="Consolas" panose="020B0609020204030204" pitchFamily="49" charset="0"/>
              </a:rPr>
              <a:t>(G, w, r)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400" dirty="0">
                <a:latin typeface="Consolas" panose="020B0609020204030204" pitchFamily="49" charset="0"/>
              </a:rPr>
              <a:t>    Q = V[G];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400" dirty="0">
                <a:latin typeface="Consolas" panose="020B0609020204030204" pitchFamily="49" charset="0"/>
              </a:rPr>
              <a:t>    </a:t>
            </a:r>
            <a:r>
              <a:rPr lang="en-US" altLang="en-US" sz="2400" dirty="0">
                <a:solidFill>
                  <a:srgbClr val="0070C0"/>
                </a:solidFill>
                <a:latin typeface="Consolas" panose="020B0609020204030204" pitchFamily="49" charset="0"/>
              </a:rPr>
              <a:t>for</a:t>
            </a:r>
            <a:r>
              <a:rPr lang="en-US" altLang="en-US" sz="2400" dirty="0">
                <a:latin typeface="Consolas" panose="020B0609020204030204" pitchFamily="49" charset="0"/>
              </a:rPr>
              <a:t> </a:t>
            </a:r>
            <a:r>
              <a:rPr lang="en-US" altLang="en-US" sz="2400" dirty="0">
                <a:solidFill>
                  <a:srgbClr val="0070C0"/>
                </a:solidFill>
                <a:latin typeface="Consolas" panose="020B0609020204030204" pitchFamily="49" charset="0"/>
              </a:rPr>
              <a:t>each</a:t>
            </a:r>
            <a:r>
              <a:rPr lang="en-US" altLang="en-US" sz="2400" dirty="0">
                <a:latin typeface="Consolas" panose="020B0609020204030204" pitchFamily="49" charset="0"/>
              </a:rPr>
              <a:t> </a:t>
            </a:r>
            <a:r>
              <a:rPr lang="en-US" altLang="en-US" sz="2400" i="1" dirty="0">
                <a:latin typeface="Consolas" panose="020B0609020204030204" pitchFamily="49" charset="0"/>
              </a:rPr>
              <a:t>u</a:t>
            </a:r>
            <a:r>
              <a:rPr lang="en-US" altLang="en-US" sz="2400" dirty="0">
                <a:latin typeface="Consolas" panose="020B0609020204030204" pitchFamily="49" charset="0"/>
              </a:rPr>
              <a:t> </a:t>
            </a:r>
            <a:r>
              <a:rPr lang="en-US" altLang="en-US" sz="2400" dirty="0">
                <a:latin typeface="Consolas" panose="020B0609020204030204" pitchFamily="49" charset="0"/>
                <a:sym typeface="Symbol" panose="05050102010706020507" pitchFamily="18" charset="2"/>
              </a:rPr>
              <a:t> Q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400" dirty="0">
                <a:latin typeface="Consolas" panose="020B0609020204030204" pitchFamily="49" charset="0"/>
                <a:sym typeface="Symbol" panose="05050102010706020507" pitchFamily="18" charset="2"/>
              </a:rPr>
              <a:t>        key[u] = ;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400" dirty="0">
                <a:latin typeface="Consolas" panose="020B0609020204030204" pitchFamily="49" charset="0"/>
                <a:sym typeface="Symbol" panose="05050102010706020507" pitchFamily="18" charset="2"/>
              </a:rPr>
              <a:t>    key[r] = 0;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400" dirty="0">
                <a:latin typeface="Consolas" panose="020B0609020204030204" pitchFamily="49" charset="0"/>
                <a:sym typeface="Symbol" panose="05050102010706020507" pitchFamily="18" charset="2"/>
              </a:rPr>
              <a:t>    p[r] = NULL;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400" dirty="0">
                <a:latin typeface="Consolas" panose="020B0609020204030204" pitchFamily="49" charset="0"/>
                <a:sym typeface="Symbol" panose="05050102010706020507" pitchFamily="18" charset="2"/>
              </a:rPr>
              <a:t>    </a:t>
            </a:r>
            <a:r>
              <a:rPr lang="en-US" altLang="en-US" sz="2400" dirty="0">
                <a:solidFill>
                  <a:srgbClr val="0070C0"/>
                </a:solidFill>
                <a:latin typeface="Consolas" panose="020B0609020204030204" pitchFamily="49" charset="0"/>
                <a:sym typeface="Symbol" panose="05050102010706020507" pitchFamily="18" charset="2"/>
              </a:rPr>
              <a:t>while</a:t>
            </a:r>
            <a:r>
              <a:rPr lang="en-US" altLang="en-US" sz="2400" dirty="0">
                <a:latin typeface="Consolas" panose="020B0609020204030204" pitchFamily="49" charset="0"/>
                <a:sym typeface="Symbol" panose="05050102010706020507" pitchFamily="18" charset="2"/>
              </a:rPr>
              <a:t> (Q not empty)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400" dirty="0">
                <a:latin typeface="Consolas" panose="020B0609020204030204" pitchFamily="49" charset="0"/>
                <a:sym typeface="Symbol" panose="05050102010706020507" pitchFamily="18" charset="2"/>
              </a:rPr>
              <a:t>        u = </a:t>
            </a:r>
            <a:r>
              <a:rPr lang="en-US" altLang="en-US" sz="2400" dirty="0" err="1">
                <a:latin typeface="Consolas" panose="020B0609020204030204" pitchFamily="49" charset="0"/>
                <a:sym typeface="Symbol" panose="05050102010706020507" pitchFamily="18" charset="2"/>
              </a:rPr>
              <a:t>ExtractMin</a:t>
            </a:r>
            <a:r>
              <a:rPr lang="en-US" altLang="en-US" sz="2400" dirty="0">
                <a:latin typeface="Consolas" panose="020B0609020204030204" pitchFamily="49" charset="0"/>
                <a:sym typeface="Symbol" panose="05050102010706020507" pitchFamily="18" charset="2"/>
              </a:rPr>
              <a:t>(Q);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400" dirty="0">
                <a:latin typeface="Consolas" panose="020B0609020204030204" pitchFamily="49" charset="0"/>
                <a:sym typeface="Symbol" panose="05050102010706020507" pitchFamily="18" charset="2"/>
              </a:rPr>
              <a:t>        </a:t>
            </a:r>
            <a:r>
              <a:rPr lang="en-US" altLang="en-US" sz="2400" dirty="0">
                <a:solidFill>
                  <a:srgbClr val="0070C0"/>
                </a:solidFill>
                <a:latin typeface="Consolas" panose="020B0609020204030204" pitchFamily="49" charset="0"/>
                <a:sym typeface="Symbol" panose="05050102010706020507" pitchFamily="18" charset="2"/>
              </a:rPr>
              <a:t>for</a:t>
            </a:r>
            <a:r>
              <a:rPr lang="en-US" altLang="en-US" sz="2400" dirty="0">
                <a:latin typeface="Consolas" panose="020B0609020204030204" pitchFamily="49" charset="0"/>
                <a:sym typeface="Symbol" panose="05050102010706020507" pitchFamily="18" charset="2"/>
              </a:rPr>
              <a:t> </a:t>
            </a:r>
            <a:r>
              <a:rPr lang="en-US" altLang="en-US" sz="2400" dirty="0">
                <a:solidFill>
                  <a:srgbClr val="0070C0"/>
                </a:solidFill>
                <a:latin typeface="Consolas" panose="020B0609020204030204" pitchFamily="49" charset="0"/>
                <a:sym typeface="Symbol" panose="05050102010706020507" pitchFamily="18" charset="2"/>
              </a:rPr>
              <a:t>each</a:t>
            </a:r>
            <a:r>
              <a:rPr lang="en-US" altLang="en-US" sz="2400" dirty="0">
                <a:latin typeface="Consolas" panose="020B0609020204030204" pitchFamily="49" charset="0"/>
                <a:sym typeface="Symbol" panose="05050102010706020507" pitchFamily="18" charset="2"/>
              </a:rPr>
              <a:t> </a:t>
            </a:r>
            <a:r>
              <a:rPr lang="en-US" altLang="en-US" sz="2400" i="1" dirty="0">
                <a:latin typeface="Consolas" panose="020B0609020204030204" pitchFamily="49" charset="0"/>
                <a:sym typeface="Symbol" panose="05050102010706020507" pitchFamily="18" charset="2"/>
              </a:rPr>
              <a:t>v</a:t>
            </a:r>
            <a:r>
              <a:rPr lang="en-US" altLang="en-US" sz="2400" dirty="0">
                <a:latin typeface="Consolas" panose="020B0609020204030204" pitchFamily="49" charset="0"/>
              </a:rPr>
              <a:t> </a:t>
            </a:r>
            <a:r>
              <a:rPr lang="en-US" altLang="en-US" sz="2400" dirty="0">
                <a:latin typeface="Consolas" panose="020B0609020204030204" pitchFamily="49" charset="0"/>
                <a:sym typeface="Symbol" panose="05050102010706020507" pitchFamily="18" charset="2"/>
              </a:rPr>
              <a:t> </a:t>
            </a:r>
            <a:r>
              <a:rPr lang="en-US" altLang="en-US" sz="2400" dirty="0" err="1">
                <a:latin typeface="Consolas" panose="020B0609020204030204" pitchFamily="49" charset="0"/>
                <a:sym typeface="Symbol" panose="05050102010706020507" pitchFamily="18" charset="2"/>
              </a:rPr>
              <a:t>Adj</a:t>
            </a:r>
            <a:r>
              <a:rPr lang="en-US" altLang="en-US" sz="2400" dirty="0">
                <a:latin typeface="Consolas" panose="020B0609020204030204" pitchFamily="49" charset="0"/>
                <a:sym typeface="Symbol" panose="05050102010706020507" pitchFamily="18" charset="2"/>
              </a:rPr>
              <a:t>[</a:t>
            </a:r>
            <a:r>
              <a:rPr lang="en-US" altLang="en-US" sz="2400" i="1" dirty="0">
                <a:latin typeface="Consolas" panose="020B0609020204030204" pitchFamily="49" charset="0"/>
                <a:sym typeface="Symbol" panose="05050102010706020507" pitchFamily="18" charset="2"/>
              </a:rPr>
              <a:t>u</a:t>
            </a:r>
            <a:r>
              <a:rPr lang="en-US" altLang="en-US" sz="2400" dirty="0">
                <a:latin typeface="Consolas" panose="020B0609020204030204" pitchFamily="49" charset="0"/>
                <a:sym typeface="Symbol" panose="05050102010706020507" pitchFamily="18" charset="2"/>
              </a:rPr>
              <a:t>]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400" dirty="0">
                <a:latin typeface="Consolas" panose="020B0609020204030204" pitchFamily="49" charset="0"/>
                <a:sym typeface="Symbol" panose="05050102010706020507" pitchFamily="18" charset="2"/>
              </a:rPr>
              <a:t>            </a:t>
            </a:r>
            <a:r>
              <a:rPr lang="en-US" altLang="en-US" sz="2400" dirty="0">
                <a:solidFill>
                  <a:srgbClr val="0070C0"/>
                </a:solidFill>
                <a:latin typeface="Consolas" panose="020B0609020204030204" pitchFamily="49" charset="0"/>
                <a:sym typeface="Symbol" panose="05050102010706020507" pitchFamily="18" charset="2"/>
              </a:rPr>
              <a:t>if</a:t>
            </a:r>
            <a:r>
              <a:rPr lang="en-US" altLang="en-US" sz="2400" dirty="0">
                <a:latin typeface="Consolas" panose="020B0609020204030204" pitchFamily="49" charset="0"/>
                <a:sym typeface="Symbol" panose="05050102010706020507" pitchFamily="18" charset="2"/>
              </a:rPr>
              <a:t> (v</a:t>
            </a:r>
            <a:r>
              <a:rPr lang="en-US" altLang="en-US" sz="2400" dirty="0">
                <a:latin typeface="Consolas" panose="020B0609020204030204" pitchFamily="49" charset="0"/>
              </a:rPr>
              <a:t> </a:t>
            </a:r>
            <a:r>
              <a:rPr lang="en-US" altLang="en-US" sz="2400" dirty="0">
                <a:latin typeface="Consolas" panose="020B0609020204030204" pitchFamily="49" charset="0"/>
                <a:sym typeface="Symbol" panose="05050102010706020507" pitchFamily="18" charset="2"/>
              </a:rPr>
              <a:t> Q and w(</a:t>
            </a:r>
            <a:r>
              <a:rPr lang="en-US" altLang="en-US" sz="2400" i="1" dirty="0" err="1">
                <a:latin typeface="Consolas" panose="020B0609020204030204" pitchFamily="49" charset="0"/>
                <a:sym typeface="Symbol" panose="05050102010706020507" pitchFamily="18" charset="2"/>
              </a:rPr>
              <a:t>u,v</a:t>
            </a:r>
            <a:r>
              <a:rPr lang="en-US" altLang="en-US" sz="2400" dirty="0">
                <a:latin typeface="Consolas" panose="020B0609020204030204" pitchFamily="49" charset="0"/>
                <a:sym typeface="Symbol" panose="05050102010706020507" pitchFamily="18" charset="2"/>
              </a:rPr>
              <a:t>) &lt; key[</a:t>
            </a:r>
            <a:r>
              <a:rPr lang="en-US" altLang="en-US" sz="2400" i="1" dirty="0">
                <a:latin typeface="Consolas" panose="020B0609020204030204" pitchFamily="49" charset="0"/>
                <a:sym typeface="Symbol" panose="05050102010706020507" pitchFamily="18" charset="2"/>
              </a:rPr>
              <a:t>v</a:t>
            </a:r>
            <a:r>
              <a:rPr lang="en-US" altLang="en-US" sz="2400" dirty="0">
                <a:latin typeface="Consolas" panose="020B0609020204030204" pitchFamily="49" charset="0"/>
                <a:sym typeface="Symbol" panose="05050102010706020507" pitchFamily="18" charset="2"/>
              </a:rPr>
              <a:t>])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400" dirty="0">
                <a:latin typeface="Consolas" panose="020B0609020204030204" pitchFamily="49" charset="0"/>
                <a:sym typeface="Symbol" panose="05050102010706020507" pitchFamily="18" charset="2"/>
              </a:rPr>
              <a:t>                p[v] = u;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400" dirty="0">
                <a:latin typeface="Consolas" panose="020B0609020204030204" pitchFamily="49" charset="0"/>
                <a:sym typeface="Symbol" panose="05050102010706020507" pitchFamily="18" charset="2"/>
              </a:rPr>
              <a:t>                key[v] = w(</a:t>
            </a:r>
            <a:r>
              <a:rPr lang="en-US" altLang="en-US" sz="2400" dirty="0" err="1">
                <a:latin typeface="Consolas" panose="020B0609020204030204" pitchFamily="49" charset="0"/>
                <a:sym typeface="Symbol" panose="05050102010706020507" pitchFamily="18" charset="2"/>
              </a:rPr>
              <a:t>u,v</a:t>
            </a:r>
            <a:r>
              <a:rPr lang="en-US" altLang="en-US" sz="2400" dirty="0">
                <a:latin typeface="Consolas" panose="020B0609020204030204" pitchFamily="49" charset="0"/>
                <a:sym typeface="Symbol" panose="05050102010706020507" pitchFamily="18" charset="2"/>
              </a:rPr>
              <a:t>);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dirty="0"/>
              <a:t>25-MST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C8D6E8-E2D4-466A-B54E-56FCD6F950CE}" type="slidenum">
              <a:rPr lang="en-GB" smtClean="0"/>
              <a:pPr/>
              <a:t>35</a:t>
            </a:fld>
            <a:endParaRPr lang="en-GB"/>
          </a:p>
        </p:txBody>
      </p:sp>
      <p:sp>
        <p:nvSpPr>
          <p:cNvPr id="35" name="Oval 4"/>
          <p:cNvSpPr>
            <a:spLocks noChangeArrowheads="1"/>
          </p:cNvSpPr>
          <p:nvPr/>
        </p:nvSpPr>
        <p:spPr bwMode="auto">
          <a:xfrm>
            <a:off x="4179943" y="1638197"/>
            <a:ext cx="382587" cy="381000"/>
          </a:xfrm>
          <a:prstGeom prst="ellipse">
            <a:avLst/>
          </a:prstGeom>
          <a:noFill/>
          <a:ln w="38100">
            <a:solidFill>
              <a:srgbClr val="007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sz="2000" b="1" dirty="0">
                <a:latin typeface="+mn-lt"/>
                <a:sym typeface="Symbol" panose="05050102010706020507" pitchFamily="18" charset="2"/>
              </a:rPr>
              <a:t>10</a:t>
            </a:r>
          </a:p>
        </p:txBody>
      </p:sp>
      <p:sp>
        <p:nvSpPr>
          <p:cNvPr id="36" name="Oval 5"/>
          <p:cNvSpPr>
            <a:spLocks noChangeArrowheads="1"/>
          </p:cNvSpPr>
          <p:nvPr/>
        </p:nvSpPr>
        <p:spPr bwMode="auto">
          <a:xfrm>
            <a:off x="6364343" y="1638197"/>
            <a:ext cx="381000" cy="381000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sz="2000" b="1" dirty="0">
                <a:latin typeface="+mn-lt"/>
                <a:sym typeface="Symbol" panose="05050102010706020507" pitchFamily="18" charset="2"/>
              </a:rPr>
              <a:t>2</a:t>
            </a:r>
          </a:p>
        </p:txBody>
      </p:sp>
      <p:sp>
        <p:nvSpPr>
          <p:cNvPr id="37" name="Oval 6"/>
          <p:cNvSpPr>
            <a:spLocks noChangeArrowheads="1"/>
          </p:cNvSpPr>
          <p:nvPr/>
        </p:nvSpPr>
        <p:spPr bwMode="auto">
          <a:xfrm>
            <a:off x="8274105" y="1638197"/>
            <a:ext cx="382588" cy="381000"/>
          </a:xfrm>
          <a:prstGeom prst="ellipse">
            <a:avLst/>
          </a:prstGeom>
          <a:noFill/>
          <a:ln w="38100">
            <a:solidFill>
              <a:srgbClr val="007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sz="2000" b="1">
                <a:solidFill>
                  <a:srgbClr val="0070C0"/>
                </a:solidFill>
                <a:latin typeface="+mn-lt"/>
                <a:sym typeface="Symbol" panose="05050102010706020507" pitchFamily="18" charset="2"/>
              </a:rPr>
              <a:t></a:t>
            </a:r>
          </a:p>
        </p:txBody>
      </p:sp>
      <p:sp>
        <p:nvSpPr>
          <p:cNvPr id="38" name="Oval 7"/>
          <p:cNvSpPr>
            <a:spLocks noChangeArrowheads="1"/>
          </p:cNvSpPr>
          <p:nvPr/>
        </p:nvSpPr>
        <p:spPr bwMode="auto">
          <a:xfrm>
            <a:off x="4179943" y="2784372"/>
            <a:ext cx="382587" cy="381000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sz="2000" b="1" dirty="0">
                <a:latin typeface="+mn-lt"/>
                <a:sym typeface="Symbol" panose="05050102010706020507" pitchFamily="18" charset="2"/>
              </a:rPr>
              <a:t>0</a:t>
            </a:r>
          </a:p>
        </p:txBody>
      </p:sp>
      <p:sp>
        <p:nvSpPr>
          <p:cNvPr id="39" name="Oval 8"/>
          <p:cNvSpPr>
            <a:spLocks noChangeArrowheads="1"/>
          </p:cNvSpPr>
          <p:nvPr/>
        </p:nvSpPr>
        <p:spPr bwMode="auto">
          <a:xfrm>
            <a:off x="6364343" y="2784372"/>
            <a:ext cx="381000" cy="381000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sz="2000" b="1" dirty="0">
                <a:latin typeface="+mn-lt"/>
                <a:sym typeface="Symbol" panose="05050102010706020507" pitchFamily="18" charset="2"/>
              </a:rPr>
              <a:t>8</a:t>
            </a:r>
          </a:p>
        </p:txBody>
      </p:sp>
      <p:sp>
        <p:nvSpPr>
          <p:cNvPr id="40" name="Oval 9"/>
          <p:cNvSpPr>
            <a:spLocks noChangeArrowheads="1"/>
          </p:cNvSpPr>
          <p:nvPr/>
        </p:nvSpPr>
        <p:spPr bwMode="auto">
          <a:xfrm>
            <a:off x="8274105" y="2784372"/>
            <a:ext cx="382588" cy="381000"/>
          </a:xfrm>
          <a:prstGeom prst="ellipse">
            <a:avLst/>
          </a:prstGeom>
          <a:noFill/>
          <a:ln w="38100">
            <a:solidFill>
              <a:srgbClr val="007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sz="2000" b="1" dirty="0">
                <a:latin typeface="+mn-lt"/>
                <a:sym typeface="Symbol" panose="05050102010706020507" pitchFamily="18" charset="2"/>
              </a:rPr>
              <a:t>15</a:t>
            </a:r>
          </a:p>
        </p:txBody>
      </p:sp>
      <p:sp>
        <p:nvSpPr>
          <p:cNvPr id="41" name="Oval 10"/>
          <p:cNvSpPr>
            <a:spLocks noChangeArrowheads="1"/>
          </p:cNvSpPr>
          <p:nvPr/>
        </p:nvSpPr>
        <p:spPr bwMode="auto">
          <a:xfrm>
            <a:off x="5272143" y="3274910"/>
            <a:ext cx="382587" cy="382587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sz="2000" b="1" dirty="0">
                <a:latin typeface="+mn-lt"/>
                <a:sym typeface="Symbol" panose="05050102010706020507" pitchFamily="18" charset="2"/>
              </a:rPr>
              <a:t>3</a:t>
            </a:r>
          </a:p>
        </p:txBody>
      </p:sp>
      <p:sp>
        <p:nvSpPr>
          <p:cNvPr id="42" name="Oval 11"/>
          <p:cNvSpPr>
            <a:spLocks noChangeArrowheads="1"/>
          </p:cNvSpPr>
          <p:nvPr/>
        </p:nvSpPr>
        <p:spPr bwMode="auto">
          <a:xfrm>
            <a:off x="5272143" y="1146072"/>
            <a:ext cx="382587" cy="382588"/>
          </a:xfrm>
          <a:prstGeom prst="ellipse">
            <a:avLst/>
          </a:prstGeom>
          <a:noFill/>
          <a:ln w="38100">
            <a:solidFill>
              <a:srgbClr val="007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sz="2000" b="1">
                <a:solidFill>
                  <a:srgbClr val="0070C0"/>
                </a:solidFill>
                <a:latin typeface="+mn-lt"/>
                <a:sym typeface="Symbol" panose="05050102010706020507" pitchFamily="18" charset="2"/>
              </a:rPr>
              <a:t></a:t>
            </a:r>
          </a:p>
        </p:txBody>
      </p:sp>
      <p:cxnSp>
        <p:nvCxnSpPr>
          <p:cNvPr id="43" name="AutoShape 12"/>
          <p:cNvCxnSpPr>
            <a:cxnSpLocks noChangeShapeType="1"/>
            <a:stCxn id="42" idx="5"/>
            <a:endCxn id="36" idx="1"/>
          </p:cNvCxnSpPr>
          <p:nvPr/>
        </p:nvCxnSpPr>
        <p:spPr bwMode="auto">
          <a:xfrm>
            <a:off x="5597580" y="1485797"/>
            <a:ext cx="822325" cy="193675"/>
          </a:xfrm>
          <a:prstGeom prst="straightConnector1">
            <a:avLst/>
          </a:prstGeom>
          <a:noFill/>
          <a:ln w="38100">
            <a:solidFill>
              <a:srgbClr val="007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4" name="AutoShape 13"/>
          <p:cNvCxnSpPr>
            <a:cxnSpLocks noChangeShapeType="1"/>
            <a:stCxn id="42" idx="3"/>
            <a:endCxn id="35" idx="7"/>
          </p:cNvCxnSpPr>
          <p:nvPr/>
        </p:nvCxnSpPr>
        <p:spPr bwMode="auto">
          <a:xfrm flipH="1">
            <a:off x="4506968" y="1485797"/>
            <a:ext cx="820737" cy="193675"/>
          </a:xfrm>
          <a:prstGeom prst="straightConnector1">
            <a:avLst/>
          </a:prstGeom>
          <a:noFill/>
          <a:ln w="38100">
            <a:solidFill>
              <a:srgbClr val="007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5" name="AutoShape 14"/>
          <p:cNvCxnSpPr>
            <a:cxnSpLocks noChangeShapeType="1"/>
            <a:stCxn id="35" idx="6"/>
            <a:endCxn id="36" idx="2"/>
          </p:cNvCxnSpPr>
          <p:nvPr/>
        </p:nvCxnSpPr>
        <p:spPr bwMode="auto">
          <a:xfrm>
            <a:off x="4575230" y="1828697"/>
            <a:ext cx="1774825" cy="0"/>
          </a:xfrm>
          <a:prstGeom prst="straightConnector1">
            <a:avLst/>
          </a:prstGeom>
          <a:noFill/>
          <a:ln w="38100">
            <a:solidFill>
              <a:srgbClr val="007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6" name="AutoShape 15"/>
          <p:cNvCxnSpPr>
            <a:cxnSpLocks noChangeShapeType="1"/>
            <a:stCxn id="38" idx="0"/>
            <a:endCxn id="35" idx="4"/>
          </p:cNvCxnSpPr>
          <p:nvPr/>
        </p:nvCxnSpPr>
        <p:spPr bwMode="auto">
          <a:xfrm flipV="1">
            <a:off x="4370443" y="2033485"/>
            <a:ext cx="0" cy="736600"/>
          </a:xfrm>
          <a:prstGeom prst="straightConnector1">
            <a:avLst/>
          </a:prstGeom>
          <a:noFill/>
          <a:ln w="38100">
            <a:solidFill>
              <a:srgbClr val="007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7" name="AutoShape 16"/>
          <p:cNvCxnSpPr>
            <a:cxnSpLocks noChangeShapeType="1"/>
            <a:stCxn id="38" idx="5"/>
            <a:endCxn id="41" idx="1"/>
          </p:cNvCxnSpPr>
          <p:nvPr/>
        </p:nvCxnSpPr>
        <p:spPr bwMode="auto">
          <a:xfrm>
            <a:off x="4506968" y="3124097"/>
            <a:ext cx="820737" cy="193675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 type="triangle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8" name="AutoShape 17"/>
          <p:cNvCxnSpPr>
            <a:cxnSpLocks noChangeShapeType="1"/>
            <a:stCxn id="41" idx="7"/>
            <a:endCxn id="39" idx="3"/>
          </p:cNvCxnSpPr>
          <p:nvPr/>
        </p:nvCxnSpPr>
        <p:spPr bwMode="auto">
          <a:xfrm flipV="1">
            <a:off x="5597580" y="3124097"/>
            <a:ext cx="822325" cy="193675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 type="triangle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9" name="AutoShape 18"/>
          <p:cNvCxnSpPr>
            <a:cxnSpLocks noChangeShapeType="1"/>
            <a:stCxn id="39" idx="0"/>
            <a:endCxn id="36" idx="4"/>
          </p:cNvCxnSpPr>
          <p:nvPr/>
        </p:nvCxnSpPr>
        <p:spPr bwMode="auto">
          <a:xfrm flipV="1">
            <a:off x="6554843" y="2033485"/>
            <a:ext cx="0" cy="73660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 type="triangle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0" name="AutoShape 19"/>
          <p:cNvCxnSpPr>
            <a:cxnSpLocks noChangeShapeType="1"/>
            <a:stCxn id="36" idx="6"/>
            <a:endCxn id="37" idx="2"/>
          </p:cNvCxnSpPr>
          <p:nvPr/>
        </p:nvCxnSpPr>
        <p:spPr bwMode="auto">
          <a:xfrm>
            <a:off x="6759630" y="1828697"/>
            <a:ext cx="1501775" cy="0"/>
          </a:xfrm>
          <a:prstGeom prst="straightConnector1">
            <a:avLst/>
          </a:prstGeom>
          <a:noFill/>
          <a:ln w="38100">
            <a:solidFill>
              <a:srgbClr val="007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1" name="AutoShape 20"/>
          <p:cNvCxnSpPr>
            <a:cxnSpLocks noChangeShapeType="1"/>
            <a:stCxn id="39" idx="6"/>
            <a:endCxn id="40" idx="2"/>
          </p:cNvCxnSpPr>
          <p:nvPr/>
        </p:nvCxnSpPr>
        <p:spPr bwMode="auto">
          <a:xfrm>
            <a:off x="6759630" y="2974872"/>
            <a:ext cx="1501775" cy="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 type="triangle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2" name="AutoShape 21"/>
          <p:cNvCxnSpPr>
            <a:cxnSpLocks noChangeShapeType="1"/>
            <a:stCxn id="41" idx="0"/>
            <a:endCxn id="35" idx="5"/>
          </p:cNvCxnSpPr>
          <p:nvPr/>
        </p:nvCxnSpPr>
        <p:spPr bwMode="auto">
          <a:xfrm rot="5400000" flipH="1">
            <a:off x="4342662" y="2142228"/>
            <a:ext cx="1284288" cy="955675"/>
          </a:xfrm>
          <a:prstGeom prst="curvedConnector3">
            <a:avLst>
              <a:gd name="adj1" fmla="val 47829"/>
            </a:avLst>
          </a:prstGeom>
          <a:noFill/>
          <a:ln w="38100">
            <a:solidFill>
              <a:schemeClr val="tx1"/>
            </a:solidFill>
            <a:round/>
            <a:headEnd type="triangle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3" name="Text Box 22"/>
          <p:cNvSpPr txBox="1">
            <a:spLocks noChangeArrowheads="1"/>
          </p:cNvSpPr>
          <p:nvPr/>
        </p:nvSpPr>
        <p:spPr bwMode="auto">
          <a:xfrm>
            <a:off x="3865056" y="2217635"/>
            <a:ext cx="57579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b="1">
                <a:solidFill>
                  <a:srgbClr val="0070C0"/>
                </a:solidFill>
                <a:latin typeface="+mn-lt"/>
              </a:rPr>
              <a:t>14</a:t>
            </a:r>
          </a:p>
        </p:txBody>
      </p:sp>
      <p:sp>
        <p:nvSpPr>
          <p:cNvPr id="54" name="Text Box 23"/>
          <p:cNvSpPr txBox="1">
            <a:spLocks noChangeArrowheads="1"/>
          </p:cNvSpPr>
          <p:nvPr/>
        </p:nvSpPr>
        <p:spPr bwMode="auto">
          <a:xfrm>
            <a:off x="4961670" y="2284940"/>
            <a:ext cx="57579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b="1" dirty="0">
                <a:solidFill>
                  <a:srgbClr val="0070C0"/>
                </a:solidFill>
                <a:latin typeface="+mn-lt"/>
              </a:rPr>
              <a:t>10</a:t>
            </a:r>
          </a:p>
        </p:txBody>
      </p:sp>
      <p:sp>
        <p:nvSpPr>
          <p:cNvPr id="55" name="Text Box 24"/>
          <p:cNvSpPr txBox="1">
            <a:spLocks noChangeArrowheads="1"/>
          </p:cNvSpPr>
          <p:nvPr/>
        </p:nvSpPr>
        <p:spPr bwMode="auto">
          <a:xfrm>
            <a:off x="4702614" y="3189185"/>
            <a:ext cx="38023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b="1">
                <a:solidFill>
                  <a:srgbClr val="0070C0"/>
                </a:solidFill>
                <a:latin typeface="+mn-lt"/>
              </a:rPr>
              <a:t>3</a:t>
            </a:r>
          </a:p>
        </p:txBody>
      </p:sp>
      <p:sp>
        <p:nvSpPr>
          <p:cNvPr id="56" name="Text Box 25"/>
          <p:cNvSpPr txBox="1">
            <a:spLocks noChangeArrowheads="1"/>
          </p:cNvSpPr>
          <p:nvPr/>
        </p:nvSpPr>
        <p:spPr bwMode="auto">
          <a:xfrm>
            <a:off x="4702614" y="1222272"/>
            <a:ext cx="38023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b="1">
                <a:solidFill>
                  <a:srgbClr val="0070C0"/>
                </a:solidFill>
                <a:latin typeface="+mn-lt"/>
              </a:rPr>
              <a:t>6</a:t>
            </a:r>
          </a:p>
        </p:txBody>
      </p:sp>
      <p:sp>
        <p:nvSpPr>
          <p:cNvPr id="57" name="Text Box 26"/>
          <p:cNvSpPr txBox="1">
            <a:spLocks noChangeArrowheads="1"/>
          </p:cNvSpPr>
          <p:nvPr/>
        </p:nvSpPr>
        <p:spPr bwMode="auto">
          <a:xfrm>
            <a:off x="5899589" y="1222272"/>
            <a:ext cx="38023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b="1">
                <a:solidFill>
                  <a:srgbClr val="0070C0"/>
                </a:solidFill>
                <a:latin typeface="+mn-lt"/>
              </a:rPr>
              <a:t>4</a:t>
            </a:r>
          </a:p>
        </p:txBody>
      </p:sp>
      <p:sp>
        <p:nvSpPr>
          <p:cNvPr id="58" name="Text Box 27"/>
          <p:cNvSpPr txBox="1">
            <a:spLocks noChangeArrowheads="1"/>
          </p:cNvSpPr>
          <p:nvPr/>
        </p:nvSpPr>
        <p:spPr bwMode="auto">
          <a:xfrm>
            <a:off x="5295484" y="1782311"/>
            <a:ext cx="38023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b="1" dirty="0">
                <a:solidFill>
                  <a:srgbClr val="0070C0"/>
                </a:solidFill>
                <a:latin typeface="+mn-lt"/>
              </a:rPr>
              <a:t>5</a:t>
            </a:r>
          </a:p>
        </p:txBody>
      </p:sp>
      <p:sp>
        <p:nvSpPr>
          <p:cNvPr id="59" name="Text Box 28"/>
          <p:cNvSpPr txBox="1">
            <a:spLocks noChangeArrowheads="1"/>
          </p:cNvSpPr>
          <p:nvPr/>
        </p:nvSpPr>
        <p:spPr bwMode="auto">
          <a:xfrm>
            <a:off x="6499664" y="2250972"/>
            <a:ext cx="38023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b="1">
                <a:solidFill>
                  <a:srgbClr val="0070C0"/>
                </a:solidFill>
                <a:latin typeface="+mn-lt"/>
              </a:rPr>
              <a:t>2</a:t>
            </a:r>
          </a:p>
        </p:txBody>
      </p:sp>
      <p:sp>
        <p:nvSpPr>
          <p:cNvPr id="60" name="Text Box 29"/>
          <p:cNvSpPr txBox="1">
            <a:spLocks noChangeArrowheads="1"/>
          </p:cNvSpPr>
          <p:nvPr/>
        </p:nvSpPr>
        <p:spPr bwMode="auto">
          <a:xfrm>
            <a:off x="7318814" y="1450872"/>
            <a:ext cx="38023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b="1">
                <a:solidFill>
                  <a:srgbClr val="0070C0"/>
                </a:solidFill>
                <a:latin typeface="+mn-lt"/>
              </a:rPr>
              <a:t>9</a:t>
            </a:r>
          </a:p>
        </p:txBody>
      </p:sp>
      <p:sp>
        <p:nvSpPr>
          <p:cNvPr id="61" name="Text Box 30"/>
          <p:cNvSpPr txBox="1">
            <a:spLocks noChangeArrowheads="1"/>
          </p:cNvSpPr>
          <p:nvPr/>
        </p:nvSpPr>
        <p:spPr bwMode="auto">
          <a:xfrm>
            <a:off x="7224206" y="2585935"/>
            <a:ext cx="57579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b="1">
                <a:solidFill>
                  <a:srgbClr val="0070C0"/>
                </a:solidFill>
                <a:latin typeface="+mn-lt"/>
              </a:rPr>
              <a:t>15</a:t>
            </a:r>
          </a:p>
        </p:txBody>
      </p:sp>
      <p:sp>
        <p:nvSpPr>
          <p:cNvPr id="62" name="Text Box 31"/>
          <p:cNvSpPr txBox="1">
            <a:spLocks noChangeArrowheads="1"/>
          </p:cNvSpPr>
          <p:nvPr/>
        </p:nvSpPr>
        <p:spPr bwMode="auto">
          <a:xfrm>
            <a:off x="5839264" y="3208235"/>
            <a:ext cx="38023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b="1">
                <a:solidFill>
                  <a:srgbClr val="0070C0"/>
                </a:solidFill>
                <a:latin typeface="+mn-lt"/>
              </a:rPr>
              <a:t>8</a:t>
            </a:r>
          </a:p>
        </p:txBody>
      </p:sp>
      <p:sp>
        <p:nvSpPr>
          <p:cNvPr id="63" name="Text Box 33"/>
          <p:cNvSpPr txBox="1">
            <a:spLocks noChangeArrowheads="1"/>
          </p:cNvSpPr>
          <p:nvPr/>
        </p:nvSpPr>
        <p:spPr bwMode="auto">
          <a:xfrm>
            <a:off x="6763268" y="1108259"/>
            <a:ext cx="34817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sz="2000" b="1" dirty="0">
                <a:solidFill>
                  <a:srgbClr val="0070C0"/>
                </a:solidFill>
                <a:latin typeface="+mj-lt"/>
              </a:rPr>
              <a:t>u</a:t>
            </a:r>
          </a:p>
        </p:txBody>
      </p:sp>
      <p:cxnSp>
        <p:nvCxnSpPr>
          <p:cNvPr id="64" name="AutoShape 34"/>
          <p:cNvCxnSpPr>
            <a:cxnSpLocks noChangeShapeType="1"/>
          </p:cNvCxnSpPr>
          <p:nvPr/>
        </p:nvCxnSpPr>
        <p:spPr bwMode="auto">
          <a:xfrm flipH="1">
            <a:off x="6587687" y="1337366"/>
            <a:ext cx="221349" cy="293687"/>
          </a:xfrm>
          <a:prstGeom prst="straightConnector1">
            <a:avLst/>
          </a:prstGeom>
          <a:noFill/>
          <a:ln w="25400">
            <a:solidFill>
              <a:srgbClr val="0070C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21205045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Prim’s Algorithm – Example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6493" y="1200786"/>
            <a:ext cx="8496300" cy="4118397"/>
          </a:xfrm>
        </p:spPr>
        <p:txBody>
          <a:bodyPr/>
          <a:lstStyle/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400" dirty="0">
                <a:solidFill>
                  <a:srgbClr val="0070C0"/>
                </a:solidFill>
                <a:latin typeface="Consolas" panose="020B0609020204030204" pitchFamily="49" charset="0"/>
              </a:rPr>
              <a:t>MST-Prim</a:t>
            </a:r>
            <a:r>
              <a:rPr lang="en-US" altLang="en-US" sz="2400" dirty="0">
                <a:latin typeface="Consolas" panose="020B0609020204030204" pitchFamily="49" charset="0"/>
              </a:rPr>
              <a:t>(G, w, r)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400" dirty="0">
                <a:latin typeface="Consolas" panose="020B0609020204030204" pitchFamily="49" charset="0"/>
              </a:rPr>
              <a:t>    Q = V[G];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400" dirty="0">
                <a:latin typeface="Consolas" panose="020B0609020204030204" pitchFamily="49" charset="0"/>
              </a:rPr>
              <a:t>    </a:t>
            </a:r>
            <a:r>
              <a:rPr lang="en-US" altLang="en-US" sz="2400" dirty="0">
                <a:solidFill>
                  <a:srgbClr val="0070C0"/>
                </a:solidFill>
                <a:latin typeface="Consolas" panose="020B0609020204030204" pitchFamily="49" charset="0"/>
              </a:rPr>
              <a:t>for</a:t>
            </a:r>
            <a:r>
              <a:rPr lang="en-US" altLang="en-US" sz="2400" dirty="0">
                <a:latin typeface="Consolas" panose="020B0609020204030204" pitchFamily="49" charset="0"/>
              </a:rPr>
              <a:t> </a:t>
            </a:r>
            <a:r>
              <a:rPr lang="en-US" altLang="en-US" sz="2400" dirty="0">
                <a:solidFill>
                  <a:srgbClr val="0070C0"/>
                </a:solidFill>
                <a:latin typeface="Consolas" panose="020B0609020204030204" pitchFamily="49" charset="0"/>
              </a:rPr>
              <a:t>each</a:t>
            </a:r>
            <a:r>
              <a:rPr lang="en-US" altLang="en-US" sz="2400" dirty="0">
                <a:latin typeface="Consolas" panose="020B0609020204030204" pitchFamily="49" charset="0"/>
              </a:rPr>
              <a:t> </a:t>
            </a:r>
            <a:r>
              <a:rPr lang="en-US" altLang="en-US" sz="2400" i="1" dirty="0">
                <a:latin typeface="Consolas" panose="020B0609020204030204" pitchFamily="49" charset="0"/>
              </a:rPr>
              <a:t>u</a:t>
            </a:r>
            <a:r>
              <a:rPr lang="en-US" altLang="en-US" sz="2400" dirty="0">
                <a:latin typeface="Consolas" panose="020B0609020204030204" pitchFamily="49" charset="0"/>
              </a:rPr>
              <a:t> </a:t>
            </a:r>
            <a:r>
              <a:rPr lang="en-US" altLang="en-US" sz="2400" dirty="0">
                <a:latin typeface="Consolas" panose="020B0609020204030204" pitchFamily="49" charset="0"/>
                <a:sym typeface="Symbol" panose="05050102010706020507" pitchFamily="18" charset="2"/>
              </a:rPr>
              <a:t> Q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400" dirty="0">
                <a:latin typeface="Consolas" panose="020B0609020204030204" pitchFamily="49" charset="0"/>
                <a:sym typeface="Symbol" panose="05050102010706020507" pitchFamily="18" charset="2"/>
              </a:rPr>
              <a:t>        key[u] = ;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400" dirty="0">
                <a:latin typeface="Consolas" panose="020B0609020204030204" pitchFamily="49" charset="0"/>
                <a:sym typeface="Symbol" panose="05050102010706020507" pitchFamily="18" charset="2"/>
              </a:rPr>
              <a:t>    key[r] = 0;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400" dirty="0">
                <a:latin typeface="Consolas" panose="020B0609020204030204" pitchFamily="49" charset="0"/>
                <a:sym typeface="Symbol" panose="05050102010706020507" pitchFamily="18" charset="2"/>
              </a:rPr>
              <a:t>    p[r] = NULL;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400" dirty="0">
                <a:latin typeface="Consolas" panose="020B0609020204030204" pitchFamily="49" charset="0"/>
                <a:sym typeface="Symbol" panose="05050102010706020507" pitchFamily="18" charset="2"/>
              </a:rPr>
              <a:t>    </a:t>
            </a:r>
            <a:r>
              <a:rPr lang="en-US" altLang="en-US" sz="2400" dirty="0">
                <a:solidFill>
                  <a:srgbClr val="0070C0"/>
                </a:solidFill>
                <a:latin typeface="Consolas" panose="020B0609020204030204" pitchFamily="49" charset="0"/>
                <a:sym typeface="Symbol" panose="05050102010706020507" pitchFamily="18" charset="2"/>
              </a:rPr>
              <a:t>while</a:t>
            </a:r>
            <a:r>
              <a:rPr lang="en-US" altLang="en-US" sz="2400" dirty="0">
                <a:latin typeface="Consolas" panose="020B0609020204030204" pitchFamily="49" charset="0"/>
                <a:sym typeface="Symbol" panose="05050102010706020507" pitchFamily="18" charset="2"/>
              </a:rPr>
              <a:t> (Q not empty)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400" dirty="0">
                <a:latin typeface="Consolas" panose="020B0609020204030204" pitchFamily="49" charset="0"/>
                <a:sym typeface="Symbol" panose="05050102010706020507" pitchFamily="18" charset="2"/>
              </a:rPr>
              <a:t>        u = </a:t>
            </a:r>
            <a:r>
              <a:rPr lang="en-US" altLang="en-US" sz="2400" dirty="0" err="1">
                <a:latin typeface="Consolas" panose="020B0609020204030204" pitchFamily="49" charset="0"/>
                <a:sym typeface="Symbol" panose="05050102010706020507" pitchFamily="18" charset="2"/>
              </a:rPr>
              <a:t>ExtractMin</a:t>
            </a:r>
            <a:r>
              <a:rPr lang="en-US" altLang="en-US" sz="2400" dirty="0">
                <a:latin typeface="Consolas" panose="020B0609020204030204" pitchFamily="49" charset="0"/>
                <a:sym typeface="Symbol" panose="05050102010706020507" pitchFamily="18" charset="2"/>
              </a:rPr>
              <a:t>(Q);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400" dirty="0">
                <a:latin typeface="Consolas" panose="020B0609020204030204" pitchFamily="49" charset="0"/>
                <a:sym typeface="Symbol" panose="05050102010706020507" pitchFamily="18" charset="2"/>
              </a:rPr>
              <a:t>        </a:t>
            </a:r>
            <a:r>
              <a:rPr lang="en-US" altLang="en-US" sz="2400" dirty="0">
                <a:solidFill>
                  <a:srgbClr val="0070C0"/>
                </a:solidFill>
                <a:latin typeface="Consolas" panose="020B0609020204030204" pitchFamily="49" charset="0"/>
                <a:sym typeface="Symbol" panose="05050102010706020507" pitchFamily="18" charset="2"/>
              </a:rPr>
              <a:t>for</a:t>
            </a:r>
            <a:r>
              <a:rPr lang="en-US" altLang="en-US" sz="2400" dirty="0">
                <a:latin typeface="Consolas" panose="020B0609020204030204" pitchFamily="49" charset="0"/>
                <a:sym typeface="Symbol" panose="05050102010706020507" pitchFamily="18" charset="2"/>
              </a:rPr>
              <a:t> </a:t>
            </a:r>
            <a:r>
              <a:rPr lang="en-US" altLang="en-US" sz="2400" dirty="0">
                <a:solidFill>
                  <a:srgbClr val="0070C0"/>
                </a:solidFill>
                <a:latin typeface="Consolas" panose="020B0609020204030204" pitchFamily="49" charset="0"/>
                <a:sym typeface="Symbol" panose="05050102010706020507" pitchFamily="18" charset="2"/>
              </a:rPr>
              <a:t>each</a:t>
            </a:r>
            <a:r>
              <a:rPr lang="en-US" altLang="en-US" sz="2400" dirty="0">
                <a:latin typeface="Consolas" panose="020B0609020204030204" pitchFamily="49" charset="0"/>
                <a:sym typeface="Symbol" panose="05050102010706020507" pitchFamily="18" charset="2"/>
              </a:rPr>
              <a:t> </a:t>
            </a:r>
            <a:r>
              <a:rPr lang="en-US" altLang="en-US" sz="2400" i="1" dirty="0">
                <a:latin typeface="Consolas" panose="020B0609020204030204" pitchFamily="49" charset="0"/>
                <a:sym typeface="Symbol" panose="05050102010706020507" pitchFamily="18" charset="2"/>
              </a:rPr>
              <a:t>v</a:t>
            </a:r>
            <a:r>
              <a:rPr lang="en-US" altLang="en-US" sz="2400" dirty="0">
                <a:latin typeface="Consolas" panose="020B0609020204030204" pitchFamily="49" charset="0"/>
              </a:rPr>
              <a:t> </a:t>
            </a:r>
            <a:r>
              <a:rPr lang="en-US" altLang="en-US" sz="2400" dirty="0">
                <a:latin typeface="Consolas" panose="020B0609020204030204" pitchFamily="49" charset="0"/>
                <a:sym typeface="Symbol" panose="05050102010706020507" pitchFamily="18" charset="2"/>
              </a:rPr>
              <a:t> </a:t>
            </a:r>
            <a:r>
              <a:rPr lang="en-US" altLang="en-US" sz="2400" dirty="0" err="1">
                <a:latin typeface="Consolas" panose="020B0609020204030204" pitchFamily="49" charset="0"/>
                <a:sym typeface="Symbol" panose="05050102010706020507" pitchFamily="18" charset="2"/>
              </a:rPr>
              <a:t>Adj</a:t>
            </a:r>
            <a:r>
              <a:rPr lang="en-US" altLang="en-US" sz="2400" dirty="0">
                <a:latin typeface="Consolas" panose="020B0609020204030204" pitchFamily="49" charset="0"/>
                <a:sym typeface="Symbol" panose="05050102010706020507" pitchFamily="18" charset="2"/>
              </a:rPr>
              <a:t>[</a:t>
            </a:r>
            <a:r>
              <a:rPr lang="en-US" altLang="en-US" sz="2400" i="1" dirty="0">
                <a:latin typeface="Consolas" panose="020B0609020204030204" pitchFamily="49" charset="0"/>
                <a:sym typeface="Symbol" panose="05050102010706020507" pitchFamily="18" charset="2"/>
              </a:rPr>
              <a:t>u</a:t>
            </a:r>
            <a:r>
              <a:rPr lang="en-US" altLang="en-US" sz="2400" dirty="0">
                <a:latin typeface="Consolas" panose="020B0609020204030204" pitchFamily="49" charset="0"/>
                <a:sym typeface="Symbol" panose="05050102010706020507" pitchFamily="18" charset="2"/>
              </a:rPr>
              <a:t>]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400" dirty="0">
                <a:latin typeface="Consolas" panose="020B0609020204030204" pitchFamily="49" charset="0"/>
                <a:sym typeface="Symbol" panose="05050102010706020507" pitchFamily="18" charset="2"/>
              </a:rPr>
              <a:t>            </a:t>
            </a:r>
            <a:r>
              <a:rPr lang="en-US" altLang="en-US" sz="2400" dirty="0">
                <a:solidFill>
                  <a:srgbClr val="0070C0"/>
                </a:solidFill>
                <a:latin typeface="Consolas" panose="020B0609020204030204" pitchFamily="49" charset="0"/>
                <a:sym typeface="Symbol" panose="05050102010706020507" pitchFamily="18" charset="2"/>
              </a:rPr>
              <a:t>if</a:t>
            </a:r>
            <a:r>
              <a:rPr lang="en-US" altLang="en-US" sz="2400" dirty="0">
                <a:latin typeface="Consolas" panose="020B0609020204030204" pitchFamily="49" charset="0"/>
                <a:sym typeface="Symbol" panose="05050102010706020507" pitchFamily="18" charset="2"/>
              </a:rPr>
              <a:t> (v</a:t>
            </a:r>
            <a:r>
              <a:rPr lang="en-US" altLang="en-US" sz="2400" dirty="0">
                <a:latin typeface="Consolas" panose="020B0609020204030204" pitchFamily="49" charset="0"/>
              </a:rPr>
              <a:t> </a:t>
            </a:r>
            <a:r>
              <a:rPr lang="en-US" altLang="en-US" sz="2400" dirty="0">
                <a:latin typeface="Consolas" panose="020B0609020204030204" pitchFamily="49" charset="0"/>
                <a:sym typeface="Symbol" panose="05050102010706020507" pitchFamily="18" charset="2"/>
              </a:rPr>
              <a:t> Q and w(</a:t>
            </a:r>
            <a:r>
              <a:rPr lang="en-US" altLang="en-US" sz="2400" i="1" dirty="0" err="1">
                <a:latin typeface="Consolas" panose="020B0609020204030204" pitchFamily="49" charset="0"/>
                <a:sym typeface="Symbol" panose="05050102010706020507" pitchFamily="18" charset="2"/>
              </a:rPr>
              <a:t>u,v</a:t>
            </a:r>
            <a:r>
              <a:rPr lang="en-US" altLang="en-US" sz="2400" dirty="0">
                <a:latin typeface="Consolas" panose="020B0609020204030204" pitchFamily="49" charset="0"/>
                <a:sym typeface="Symbol" panose="05050102010706020507" pitchFamily="18" charset="2"/>
              </a:rPr>
              <a:t>) &lt; key[</a:t>
            </a:r>
            <a:r>
              <a:rPr lang="en-US" altLang="en-US" sz="2400" i="1" dirty="0">
                <a:latin typeface="Consolas" panose="020B0609020204030204" pitchFamily="49" charset="0"/>
                <a:sym typeface="Symbol" panose="05050102010706020507" pitchFamily="18" charset="2"/>
              </a:rPr>
              <a:t>v</a:t>
            </a:r>
            <a:r>
              <a:rPr lang="en-US" altLang="en-US" sz="2400" dirty="0">
                <a:latin typeface="Consolas" panose="020B0609020204030204" pitchFamily="49" charset="0"/>
                <a:sym typeface="Symbol" panose="05050102010706020507" pitchFamily="18" charset="2"/>
              </a:rPr>
              <a:t>])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400" dirty="0">
                <a:latin typeface="Consolas" panose="020B0609020204030204" pitchFamily="49" charset="0"/>
                <a:sym typeface="Symbol" panose="05050102010706020507" pitchFamily="18" charset="2"/>
              </a:rPr>
              <a:t>                p[v] = u;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400" dirty="0">
                <a:latin typeface="Consolas" panose="020B0609020204030204" pitchFamily="49" charset="0"/>
                <a:sym typeface="Symbol" panose="05050102010706020507" pitchFamily="18" charset="2"/>
              </a:rPr>
              <a:t>                key[v] = w(</a:t>
            </a:r>
            <a:r>
              <a:rPr lang="en-US" altLang="en-US" sz="2400" dirty="0" err="1">
                <a:latin typeface="Consolas" panose="020B0609020204030204" pitchFamily="49" charset="0"/>
                <a:sym typeface="Symbol" panose="05050102010706020507" pitchFamily="18" charset="2"/>
              </a:rPr>
              <a:t>u,v</a:t>
            </a:r>
            <a:r>
              <a:rPr lang="en-US" altLang="en-US" sz="2400" dirty="0">
                <a:latin typeface="Consolas" panose="020B0609020204030204" pitchFamily="49" charset="0"/>
                <a:sym typeface="Symbol" panose="05050102010706020507" pitchFamily="18" charset="2"/>
              </a:rPr>
              <a:t>);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dirty="0"/>
              <a:t>25-MST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C8D6E8-E2D4-466A-B54E-56FCD6F950CE}" type="slidenum">
              <a:rPr lang="en-GB" smtClean="0"/>
              <a:pPr/>
              <a:t>36</a:t>
            </a:fld>
            <a:endParaRPr lang="en-GB"/>
          </a:p>
        </p:txBody>
      </p:sp>
      <p:sp>
        <p:nvSpPr>
          <p:cNvPr id="35" name="Oval 4"/>
          <p:cNvSpPr>
            <a:spLocks noChangeArrowheads="1"/>
          </p:cNvSpPr>
          <p:nvPr/>
        </p:nvSpPr>
        <p:spPr bwMode="auto">
          <a:xfrm>
            <a:off x="4179943" y="1638197"/>
            <a:ext cx="382587" cy="381000"/>
          </a:xfrm>
          <a:prstGeom prst="ellipse">
            <a:avLst/>
          </a:prstGeom>
          <a:noFill/>
          <a:ln w="38100">
            <a:solidFill>
              <a:srgbClr val="007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sz="2000" b="1" dirty="0">
                <a:latin typeface="+mn-lt"/>
                <a:sym typeface="Symbol" panose="05050102010706020507" pitchFamily="18" charset="2"/>
              </a:rPr>
              <a:t>10</a:t>
            </a:r>
          </a:p>
        </p:txBody>
      </p:sp>
      <p:sp>
        <p:nvSpPr>
          <p:cNvPr id="36" name="Oval 5"/>
          <p:cNvSpPr>
            <a:spLocks noChangeArrowheads="1"/>
          </p:cNvSpPr>
          <p:nvPr/>
        </p:nvSpPr>
        <p:spPr bwMode="auto">
          <a:xfrm>
            <a:off x="6364343" y="1638197"/>
            <a:ext cx="381000" cy="381000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sz="2000" b="1" dirty="0">
                <a:latin typeface="+mn-lt"/>
                <a:sym typeface="Symbol" panose="05050102010706020507" pitchFamily="18" charset="2"/>
              </a:rPr>
              <a:t>2</a:t>
            </a:r>
          </a:p>
        </p:txBody>
      </p:sp>
      <p:sp>
        <p:nvSpPr>
          <p:cNvPr id="37" name="Oval 6"/>
          <p:cNvSpPr>
            <a:spLocks noChangeArrowheads="1"/>
          </p:cNvSpPr>
          <p:nvPr/>
        </p:nvSpPr>
        <p:spPr bwMode="auto">
          <a:xfrm>
            <a:off x="8274105" y="1638197"/>
            <a:ext cx="382588" cy="381000"/>
          </a:xfrm>
          <a:prstGeom prst="ellipse">
            <a:avLst/>
          </a:prstGeom>
          <a:noFill/>
          <a:ln w="38100">
            <a:solidFill>
              <a:srgbClr val="007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sz="2000" b="1">
                <a:solidFill>
                  <a:srgbClr val="0070C0"/>
                </a:solidFill>
                <a:latin typeface="+mn-lt"/>
                <a:sym typeface="Symbol" panose="05050102010706020507" pitchFamily="18" charset="2"/>
              </a:rPr>
              <a:t></a:t>
            </a:r>
          </a:p>
        </p:txBody>
      </p:sp>
      <p:sp>
        <p:nvSpPr>
          <p:cNvPr id="38" name="Oval 7"/>
          <p:cNvSpPr>
            <a:spLocks noChangeArrowheads="1"/>
          </p:cNvSpPr>
          <p:nvPr/>
        </p:nvSpPr>
        <p:spPr bwMode="auto">
          <a:xfrm>
            <a:off x="4179943" y="2784372"/>
            <a:ext cx="382587" cy="381000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sz="2000" b="1" dirty="0">
                <a:latin typeface="+mn-lt"/>
                <a:sym typeface="Symbol" panose="05050102010706020507" pitchFamily="18" charset="2"/>
              </a:rPr>
              <a:t>0</a:t>
            </a:r>
          </a:p>
        </p:txBody>
      </p:sp>
      <p:sp>
        <p:nvSpPr>
          <p:cNvPr id="39" name="Oval 8"/>
          <p:cNvSpPr>
            <a:spLocks noChangeArrowheads="1"/>
          </p:cNvSpPr>
          <p:nvPr/>
        </p:nvSpPr>
        <p:spPr bwMode="auto">
          <a:xfrm>
            <a:off x="6364343" y="2784372"/>
            <a:ext cx="381000" cy="381000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sz="2000" b="1" dirty="0">
                <a:latin typeface="+mn-lt"/>
                <a:sym typeface="Symbol" panose="05050102010706020507" pitchFamily="18" charset="2"/>
              </a:rPr>
              <a:t>8</a:t>
            </a:r>
          </a:p>
        </p:txBody>
      </p:sp>
      <p:sp>
        <p:nvSpPr>
          <p:cNvPr id="40" name="Oval 9"/>
          <p:cNvSpPr>
            <a:spLocks noChangeArrowheads="1"/>
          </p:cNvSpPr>
          <p:nvPr/>
        </p:nvSpPr>
        <p:spPr bwMode="auto">
          <a:xfrm>
            <a:off x="8274105" y="2784372"/>
            <a:ext cx="382588" cy="381000"/>
          </a:xfrm>
          <a:prstGeom prst="ellipse">
            <a:avLst/>
          </a:prstGeom>
          <a:noFill/>
          <a:ln w="38100">
            <a:solidFill>
              <a:srgbClr val="007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sz="2000" b="1" dirty="0">
                <a:latin typeface="+mn-lt"/>
                <a:sym typeface="Symbol" panose="05050102010706020507" pitchFamily="18" charset="2"/>
              </a:rPr>
              <a:t>15</a:t>
            </a:r>
          </a:p>
        </p:txBody>
      </p:sp>
      <p:sp>
        <p:nvSpPr>
          <p:cNvPr id="41" name="Oval 10"/>
          <p:cNvSpPr>
            <a:spLocks noChangeArrowheads="1"/>
          </p:cNvSpPr>
          <p:nvPr/>
        </p:nvSpPr>
        <p:spPr bwMode="auto">
          <a:xfrm>
            <a:off x="5272143" y="3274910"/>
            <a:ext cx="382587" cy="382587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sz="2000" b="1" dirty="0">
                <a:latin typeface="+mn-lt"/>
                <a:sym typeface="Symbol" panose="05050102010706020507" pitchFamily="18" charset="2"/>
              </a:rPr>
              <a:t>3</a:t>
            </a:r>
          </a:p>
        </p:txBody>
      </p:sp>
      <p:sp>
        <p:nvSpPr>
          <p:cNvPr id="42" name="Oval 11"/>
          <p:cNvSpPr>
            <a:spLocks noChangeArrowheads="1"/>
          </p:cNvSpPr>
          <p:nvPr/>
        </p:nvSpPr>
        <p:spPr bwMode="auto">
          <a:xfrm>
            <a:off x="5272143" y="1146072"/>
            <a:ext cx="382587" cy="382588"/>
          </a:xfrm>
          <a:prstGeom prst="ellipse">
            <a:avLst/>
          </a:prstGeom>
          <a:noFill/>
          <a:ln w="38100">
            <a:solidFill>
              <a:srgbClr val="007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sz="2000" b="1" dirty="0">
                <a:latin typeface="+mn-lt"/>
                <a:sym typeface="Symbol" panose="05050102010706020507" pitchFamily="18" charset="2"/>
              </a:rPr>
              <a:t>4</a:t>
            </a:r>
          </a:p>
        </p:txBody>
      </p:sp>
      <p:cxnSp>
        <p:nvCxnSpPr>
          <p:cNvPr id="43" name="AutoShape 12"/>
          <p:cNvCxnSpPr>
            <a:cxnSpLocks noChangeShapeType="1"/>
            <a:stCxn id="42" idx="5"/>
            <a:endCxn id="36" idx="1"/>
          </p:cNvCxnSpPr>
          <p:nvPr/>
        </p:nvCxnSpPr>
        <p:spPr bwMode="auto">
          <a:xfrm>
            <a:off x="5597580" y="1485797"/>
            <a:ext cx="822325" cy="193675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 type="none"/>
            <a:tailEnd type="triangle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4" name="AutoShape 13"/>
          <p:cNvCxnSpPr>
            <a:cxnSpLocks noChangeShapeType="1"/>
            <a:stCxn id="42" idx="3"/>
            <a:endCxn id="35" idx="7"/>
          </p:cNvCxnSpPr>
          <p:nvPr/>
        </p:nvCxnSpPr>
        <p:spPr bwMode="auto">
          <a:xfrm flipH="1">
            <a:off x="4506968" y="1485797"/>
            <a:ext cx="820737" cy="193675"/>
          </a:xfrm>
          <a:prstGeom prst="straightConnector1">
            <a:avLst/>
          </a:prstGeom>
          <a:noFill/>
          <a:ln w="38100">
            <a:solidFill>
              <a:srgbClr val="007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5" name="AutoShape 14"/>
          <p:cNvCxnSpPr>
            <a:cxnSpLocks noChangeShapeType="1"/>
            <a:stCxn id="35" idx="6"/>
            <a:endCxn id="36" idx="2"/>
          </p:cNvCxnSpPr>
          <p:nvPr/>
        </p:nvCxnSpPr>
        <p:spPr bwMode="auto">
          <a:xfrm>
            <a:off x="4575230" y="1828697"/>
            <a:ext cx="1774825" cy="0"/>
          </a:xfrm>
          <a:prstGeom prst="straightConnector1">
            <a:avLst/>
          </a:prstGeom>
          <a:noFill/>
          <a:ln w="38100">
            <a:solidFill>
              <a:srgbClr val="007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6" name="AutoShape 15"/>
          <p:cNvCxnSpPr>
            <a:cxnSpLocks noChangeShapeType="1"/>
            <a:stCxn id="38" idx="0"/>
            <a:endCxn id="35" idx="4"/>
          </p:cNvCxnSpPr>
          <p:nvPr/>
        </p:nvCxnSpPr>
        <p:spPr bwMode="auto">
          <a:xfrm flipV="1">
            <a:off x="4370443" y="2033485"/>
            <a:ext cx="0" cy="736600"/>
          </a:xfrm>
          <a:prstGeom prst="straightConnector1">
            <a:avLst/>
          </a:prstGeom>
          <a:noFill/>
          <a:ln w="38100">
            <a:solidFill>
              <a:srgbClr val="007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7" name="AutoShape 16"/>
          <p:cNvCxnSpPr>
            <a:cxnSpLocks noChangeShapeType="1"/>
            <a:stCxn id="38" idx="5"/>
            <a:endCxn id="41" idx="1"/>
          </p:cNvCxnSpPr>
          <p:nvPr/>
        </p:nvCxnSpPr>
        <p:spPr bwMode="auto">
          <a:xfrm>
            <a:off x="4506968" y="3124097"/>
            <a:ext cx="820737" cy="193675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 type="triangle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8" name="AutoShape 17"/>
          <p:cNvCxnSpPr>
            <a:cxnSpLocks noChangeShapeType="1"/>
            <a:stCxn id="41" idx="7"/>
            <a:endCxn id="39" idx="3"/>
          </p:cNvCxnSpPr>
          <p:nvPr/>
        </p:nvCxnSpPr>
        <p:spPr bwMode="auto">
          <a:xfrm flipV="1">
            <a:off x="5597580" y="3124097"/>
            <a:ext cx="822325" cy="193675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 type="triangle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9" name="AutoShape 18"/>
          <p:cNvCxnSpPr>
            <a:cxnSpLocks noChangeShapeType="1"/>
            <a:stCxn id="39" idx="0"/>
            <a:endCxn id="36" idx="4"/>
          </p:cNvCxnSpPr>
          <p:nvPr/>
        </p:nvCxnSpPr>
        <p:spPr bwMode="auto">
          <a:xfrm flipV="1">
            <a:off x="6554843" y="2033485"/>
            <a:ext cx="0" cy="73660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 type="triangle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0" name="AutoShape 19"/>
          <p:cNvCxnSpPr>
            <a:cxnSpLocks noChangeShapeType="1"/>
            <a:stCxn id="36" idx="6"/>
            <a:endCxn id="37" idx="2"/>
          </p:cNvCxnSpPr>
          <p:nvPr/>
        </p:nvCxnSpPr>
        <p:spPr bwMode="auto">
          <a:xfrm>
            <a:off x="6759630" y="1828697"/>
            <a:ext cx="1501775" cy="0"/>
          </a:xfrm>
          <a:prstGeom prst="straightConnector1">
            <a:avLst/>
          </a:prstGeom>
          <a:noFill/>
          <a:ln w="38100">
            <a:solidFill>
              <a:srgbClr val="007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1" name="AutoShape 20"/>
          <p:cNvCxnSpPr>
            <a:cxnSpLocks noChangeShapeType="1"/>
            <a:stCxn id="39" idx="6"/>
            <a:endCxn id="40" idx="2"/>
          </p:cNvCxnSpPr>
          <p:nvPr/>
        </p:nvCxnSpPr>
        <p:spPr bwMode="auto">
          <a:xfrm>
            <a:off x="6759630" y="2974872"/>
            <a:ext cx="1501775" cy="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 type="triangle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2" name="AutoShape 21"/>
          <p:cNvCxnSpPr>
            <a:cxnSpLocks noChangeShapeType="1"/>
            <a:stCxn id="41" idx="0"/>
            <a:endCxn id="35" idx="5"/>
          </p:cNvCxnSpPr>
          <p:nvPr/>
        </p:nvCxnSpPr>
        <p:spPr bwMode="auto">
          <a:xfrm rot="5400000" flipH="1">
            <a:off x="4342662" y="2142228"/>
            <a:ext cx="1284288" cy="955675"/>
          </a:xfrm>
          <a:prstGeom prst="curvedConnector3">
            <a:avLst>
              <a:gd name="adj1" fmla="val 47829"/>
            </a:avLst>
          </a:prstGeom>
          <a:noFill/>
          <a:ln w="38100">
            <a:solidFill>
              <a:schemeClr val="tx1"/>
            </a:solidFill>
            <a:round/>
            <a:headEnd type="triangle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3" name="Text Box 22"/>
          <p:cNvSpPr txBox="1">
            <a:spLocks noChangeArrowheads="1"/>
          </p:cNvSpPr>
          <p:nvPr/>
        </p:nvSpPr>
        <p:spPr bwMode="auto">
          <a:xfrm>
            <a:off x="3865056" y="2217635"/>
            <a:ext cx="57579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b="1">
                <a:solidFill>
                  <a:srgbClr val="0070C0"/>
                </a:solidFill>
                <a:latin typeface="+mn-lt"/>
              </a:rPr>
              <a:t>14</a:t>
            </a:r>
          </a:p>
        </p:txBody>
      </p:sp>
      <p:sp>
        <p:nvSpPr>
          <p:cNvPr id="54" name="Text Box 23"/>
          <p:cNvSpPr txBox="1">
            <a:spLocks noChangeArrowheads="1"/>
          </p:cNvSpPr>
          <p:nvPr/>
        </p:nvSpPr>
        <p:spPr bwMode="auto">
          <a:xfrm>
            <a:off x="4961670" y="2284940"/>
            <a:ext cx="57579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b="1" dirty="0">
                <a:solidFill>
                  <a:srgbClr val="0070C0"/>
                </a:solidFill>
                <a:latin typeface="+mn-lt"/>
              </a:rPr>
              <a:t>10</a:t>
            </a:r>
          </a:p>
        </p:txBody>
      </p:sp>
      <p:sp>
        <p:nvSpPr>
          <p:cNvPr id="55" name="Text Box 24"/>
          <p:cNvSpPr txBox="1">
            <a:spLocks noChangeArrowheads="1"/>
          </p:cNvSpPr>
          <p:nvPr/>
        </p:nvSpPr>
        <p:spPr bwMode="auto">
          <a:xfrm>
            <a:off x="4702614" y="3189185"/>
            <a:ext cx="38023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b="1">
                <a:solidFill>
                  <a:srgbClr val="0070C0"/>
                </a:solidFill>
                <a:latin typeface="+mn-lt"/>
              </a:rPr>
              <a:t>3</a:t>
            </a:r>
          </a:p>
        </p:txBody>
      </p:sp>
      <p:sp>
        <p:nvSpPr>
          <p:cNvPr id="56" name="Text Box 25"/>
          <p:cNvSpPr txBox="1">
            <a:spLocks noChangeArrowheads="1"/>
          </p:cNvSpPr>
          <p:nvPr/>
        </p:nvSpPr>
        <p:spPr bwMode="auto">
          <a:xfrm>
            <a:off x="4702614" y="1222272"/>
            <a:ext cx="38023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b="1">
                <a:solidFill>
                  <a:srgbClr val="0070C0"/>
                </a:solidFill>
                <a:latin typeface="+mn-lt"/>
              </a:rPr>
              <a:t>6</a:t>
            </a:r>
          </a:p>
        </p:txBody>
      </p:sp>
      <p:sp>
        <p:nvSpPr>
          <p:cNvPr id="57" name="Text Box 26"/>
          <p:cNvSpPr txBox="1">
            <a:spLocks noChangeArrowheads="1"/>
          </p:cNvSpPr>
          <p:nvPr/>
        </p:nvSpPr>
        <p:spPr bwMode="auto">
          <a:xfrm>
            <a:off x="5899589" y="1222272"/>
            <a:ext cx="38023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b="1" dirty="0">
                <a:solidFill>
                  <a:srgbClr val="0070C0"/>
                </a:solidFill>
                <a:latin typeface="+mn-lt"/>
              </a:rPr>
              <a:t>4</a:t>
            </a:r>
          </a:p>
        </p:txBody>
      </p:sp>
      <p:sp>
        <p:nvSpPr>
          <p:cNvPr id="58" name="Text Box 27"/>
          <p:cNvSpPr txBox="1">
            <a:spLocks noChangeArrowheads="1"/>
          </p:cNvSpPr>
          <p:nvPr/>
        </p:nvSpPr>
        <p:spPr bwMode="auto">
          <a:xfrm>
            <a:off x="5295484" y="1782311"/>
            <a:ext cx="38023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b="1" dirty="0">
                <a:solidFill>
                  <a:srgbClr val="0070C0"/>
                </a:solidFill>
                <a:latin typeface="+mn-lt"/>
              </a:rPr>
              <a:t>5</a:t>
            </a:r>
          </a:p>
        </p:txBody>
      </p:sp>
      <p:sp>
        <p:nvSpPr>
          <p:cNvPr id="59" name="Text Box 28"/>
          <p:cNvSpPr txBox="1">
            <a:spLocks noChangeArrowheads="1"/>
          </p:cNvSpPr>
          <p:nvPr/>
        </p:nvSpPr>
        <p:spPr bwMode="auto">
          <a:xfrm>
            <a:off x="6499664" y="2250972"/>
            <a:ext cx="38023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b="1">
                <a:solidFill>
                  <a:srgbClr val="0070C0"/>
                </a:solidFill>
                <a:latin typeface="+mn-lt"/>
              </a:rPr>
              <a:t>2</a:t>
            </a:r>
          </a:p>
        </p:txBody>
      </p:sp>
      <p:sp>
        <p:nvSpPr>
          <p:cNvPr id="60" name="Text Box 29"/>
          <p:cNvSpPr txBox="1">
            <a:spLocks noChangeArrowheads="1"/>
          </p:cNvSpPr>
          <p:nvPr/>
        </p:nvSpPr>
        <p:spPr bwMode="auto">
          <a:xfrm>
            <a:off x="7318814" y="1450872"/>
            <a:ext cx="38023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b="1">
                <a:solidFill>
                  <a:srgbClr val="0070C0"/>
                </a:solidFill>
                <a:latin typeface="+mn-lt"/>
              </a:rPr>
              <a:t>9</a:t>
            </a:r>
          </a:p>
        </p:txBody>
      </p:sp>
      <p:sp>
        <p:nvSpPr>
          <p:cNvPr id="61" name="Text Box 30"/>
          <p:cNvSpPr txBox="1">
            <a:spLocks noChangeArrowheads="1"/>
          </p:cNvSpPr>
          <p:nvPr/>
        </p:nvSpPr>
        <p:spPr bwMode="auto">
          <a:xfrm>
            <a:off x="7224206" y="2585935"/>
            <a:ext cx="57579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b="1">
                <a:solidFill>
                  <a:srgbClr val="0070C0"/>
                </a:solidFill>
                <a:latin typeface="+mn-lt"/>
              </a:rPr>
              <a:t>15</a:t>
            </a:r>
          </a:p>
        </p:txBody>
      </p:sp>
      <p:sp>
        <p:nvSpPr>
          <p:cNvPr id="62" name="Text Box 31"/>
          <p:cNvSpPr txBox="1">
            <a:spLocks noChangeArrowheads="1"/>
          </p:cNvSpPr>
          <p:nvPr/>
        </p:nvSpPr>
        <p:spPr bwMode="auto">
          <a:xfrm>
            <a:off x="5839264" y="3208235"/>
            <a:ext cx="38023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b="1">
                <a:solidFill>
                  <a:srgbClr val="0070C0"/>
                </a:solidFill>
                <a:latin typeface="+mn-lt"/>
              </a:rPr>
              <a:t>8</a:t>
            </a:r>
          </a:p>
        </p:txBody>
      </p:sp>
      <p:sp>
        <p:nvSpPr>
          <p:cNvPr id="63" name="Text Box 33"/>
          <p:cNvSpPr txBox="1">
            <a:spLocks noChangeArrowheads="1"/>
          </p:cNvSpPr>
          <p:nvPr/>
        </p:nvSpPr>
        <p:spPr bwMode="auto">
          <a:xfrm>
            <a:off x="6763268" y="1108259"/>
            <a:ext cx="34817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sz="2000" b="1" dirty="0">
                <a:solidFill>
                  <a:srgbClr val="0070C0"/>
                </a:solidFill>
                <a:latin typeface="+mj-lt"/>
              </a:rPr>
              <a:t>u</a:t>
            </a:r>
          </a:p>
        </p:txBody>
      </p:sp>
      <p:cxnSp>
        <p:nvCxnSpPr>
          <p:cNvPr id="64" name="AutoShape 34"/>
          <p:cNvCxnSpPr>
            <a:cxnSpLocks noChangeShapeType="1"/>
          </p:cNvCxnSpPr>
          <p:nvPr/>
        </p:nvCxnSpPr>
        <p:spPr bwMode="auto">
          <a:xfrm flipH="1">
            <a:off x="6587687" y="1337366"/>
            <a:ext cx="221349" cy="293687"/>
          </a:xfrm>
          <a:prstGeom prst="straightConnector1">
            <a:avLst/>
          </a:prstGeom>
          <a:noFill/>
          <a:ln w="25400">
            <a:solidFill>
              <a:srgbClr val="0070C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35647994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Prim’s Algorithm – Example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6493" y="1200786"/>
            <a:ext cx="8496300" cy="4118397"/>
          </a:xfrm>
        </p:spPr>
        <p:txBody>
          <a:bodyPr/>
          <a:lstStyle/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400" dirty="0">
                <a:solidFill>
                  <a:srgbClr val="0070C0"/>
                </a:solidFill>
                <a:latin typeface="Consolas" panose="020B0609020204030204" pitchFamily="49" charset="0"/>
              </a:rPr>
              <a:t>MST-Prim</a:t>
            </a:r>
            <a:r>
              <a:rPr lang="en-US" altLang="en-US" sz="2400" dirty="0">
                <a:latin typeface="Consolas" panose="020B0609020204030204" pitchFamily="49" charset="0"/>
              </a:rPr>
              <a:t>(G, w, r)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400" dirty="0">
                <a:latin typeface="Consolas" panose="020B0609020204030204" pitchFamily="49" charset="0"/>
              </a:rPr>
              <a:t>    Q = V[G];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400" dirty="0">
                <a:latin typeface="Consolas" panose="020B0609020204030204" pitchFamily="49" charset="0"/>
              </a:rPr>
              <a:t>    </a:t>
            </a:r>
            <a:r>
              <a:rPr lang="en-US" altLang="en-US" sz="2400" dirty="0">
                <a:solidFill>
                  <a:srgbClr val="0070C0"/>
                </a:solidFill>
                <a:latin typeface="Consolas" panose="020B0609020204030204" pitchFamily="49" charset="0"/>
              </a:rPr>
              <a:t>for</a:t>
            </a:r>
            <a:r>
              <a:rPr lang="en-US" altLang="en-US" sz="2400" dirty="0">
                <a:latin typeface="Consolas" panose="020B0609020204030204" pitchFamily="49" charset="0"/>
              </a:rPr>
              <a:t> </a:t>
            </a:r>
            <a:r>
              <a:rPr lang="en-US" altLang="en-US" sz="2400" dirty="0">
                <a:solidFill>
                  <a:srgbClr val="0070C0"/>
                </a:solidFill>
                <a:latin typeface="Consolas" panose="020B0609020204030204" pitchFamily="49" charset="0"/>
              </a:rPr>
              <a:t>each</a:t>
            </a:r>
            <a:r>
              <a:rPr lang="en-US" altLang="en-US" sz="2400" dirty="0">
                <a:latin typeface="Consolas" panose="020B0609020204030204" pitchFamily="49" charset="0"/>
              </a:rPr>
              <a:t> </a:t>
            </a:r>
            <a:r>
              <a:rPr lang="en-US" altLang="en-US" sz="2400" i="1" dirty="0">
                <a:latin typeface="Consolas" panose="020B0609020204030204" pitchFamily="49" charset="0"/>
              </a:rPr>
              <a:t>u</a:t>
            </a:r>
            <a:r>
              <a:rPr lang="en-US" altLang="en-US" sz="2400" dirty="0">
                <a:latin typeface="Consolas" panose="020B0609020204030204" pitchFamily="49" charset="0"/>
              </a:rPr>
              <a:t> </a:t>
            </a:r>
            <a:r>
              <a:rPr lang="en-US" altLang="en-US" sz="2400" dirty="0">
                <a:latin typeface="Consolas" panose="020B0609020204030204" pitchFamily="49" charset="0"/>
                <a:sym typeface="Symbol" panose="05050102010706020507" pitchFamily="18" charset="2"/>
              </a:rPr>
              <a:t> Q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400" dirty="0">
                <a:latin typeface="Consolas" panose="020B0609020204030204" pitchFamily="49" charset="0"/>
                <a:sym typeface="Symbol" panose="05050102010706020507" pitchFamily="18" charset="2"/>
              </a:rPr>
              <a:t>        key[u] = ;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400" dirty="0">
                <a:latin typeface="Consolas" panose="020B0609020204030204" pitchFamily="49" charset="0"/>
                <a:sym typeface="Symbol" panose="05050102010706020507" pitchFamily="18" charset="2"/>
              </a:rPr>
              <a:t>    key[r] = 0;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400" dirty="0">
                <a:latin typeface="Consolas" panose="020B0609020204030204" pitchFamily="49" charset="0"/>
                <a:sym typeface="Symbol" panose="05050102010706020507" pitchFamily="18" charset="2"/>
              </a:rPr>
              <a:t>    p[r] = NULL;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400" dirty="0">
                <a:latin typeface="Consolas" panose="020B0609020204030204" pitchFamily="49" charset="0"/>
                <a:sym typeface="Symbol" panose="05050102010706020507" pitchFamily="18" charset="2"/>
              </a:rPr>
              <a:t>    </a:t>
            </a:r>
            <a:r>
              <a:rPr lang="en-US" altLang="en-US" sz="2400" dirty="0">
                <a:solidFill>
                  <a:srgbClr val="0070C0"/>
                </a:solidFill>
                <a:latin typeface="Consolas" panose="020B0609020204030204" pitchFamily="49" charset="0"/>
                <a:sym typeface="Symbol" panose="05050102010706020507" pitchFamily="18" charset="2"/>
              </a:rPr>
              <a:t>while</a:t>
            </a:r>
            <a:r>
              <a:rPr lang="en-US" altLang="en-US" sz="2400" dirty="0">
                <a:latin typeface="Consolas" panose="020B0609020204030204" pitchFamily="49" charset="0"/>
                <a:sym typeface="Symbol" panose="05050102010706020507" pitchFamily="18" charset="2"/>
              </a:rPr>
              <a:t> (Q not empty)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400" dirty="0">
                <a:latin typeface="Consolas" panose="020B0609020204030204" pitchFamily="49" charset="0"/>
                <a:sym typeface="Symbol" panose="05050102010706020507" pitchFamily="18" charset="2"/>
              </a:rPr>
              <a:t>        u = </a:t>
            </a:r>
            <a:r>
              <a:rPr lang="en-US" altLang="en-US" sz="2400" dirty="0" err="1">
                <a:latin typeface="Consolas" panose="020B0609020204030204" pitchFamily="49" charset="0"/>
                <a:sym typeface="Symbol" panose="05050102010706020507" pitchFamily="18" charset="2"/>
              </a:rPr>
              <a:t>ExtractMin</a:t>
            </a:r>
            <a:r>
              <a:rPr lang="en-US" altLang="en-US" sz="2400" dirty="0">
                <a:latin typeface="Consolas" panose="020B0609020204030204" pitchFamily="49" charset="0"/>
                <a:sym typeface="Symbol" panose="05050102010706020507" pitchFamily="18" charset="2"/>
              </a:rPr>
              <a:t>(Q);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400" dirty="0">
                <a:latin typeface="Consolas" panose="020B0609020204030204" pitchFamily="49" charset="0"/>
                <a:sym typeface="Symbol" panose="05050102010706020507" pitchFamily="18" charset="2"/>
              </a:rPr>
              <a:t>        </a:t>
            </a:r>
            <a:r>
              <a:rPr lang="en-US" altLang="en-US" sz="2400" dirty="0">
                <a:solidFill>
                  <a:srgbClr val="0070C0"/>
                </a:solidFill>
                <a:latin typeface="Consolas" panose="020B0609020204030204" pitchFamily="49" charset="0"/>
                <a:sym typeface="Symbol" panose="05050102010706020507" pitchFamily="18" charset="2"/>
              </a:rPr>
              <a:t>for</a:t>
            </a:r>
            <a:r>
              <a:rPr lang="en-US" altLang="en-US" sz="2400" dirty="0">
                <a:latin typeface="Consolas" panose="020B0609020204030204" pitchFamily="49" charset="0"/>
                <a:sym typeface="Symbol" panose="05050102010706020507" pitchFamily="18" charset="2"/>
              </a:rPr>
              <a:t> </a:t>
            </a:r>
            <a:r>
              <a:rPr lang="en-US" altLang="en-US" sz="2400" dirty="0">
                <a:solidFill>
                  <a:srgbClr val="0070C0"/>
                </a:solidFill>
                <a:latin typeface="Consolas" panose="020B0609020204030204" pitchFamily="49" charset="0"/>
                <a:sym typeface="Symbol" panose="05050102010706020507" pitchFamily="18" charset="2"/>
              </a:rPr>
              <a:t>each</a:t>
            </a:r>
            <a:r>
              <a:rPr lang="en-US" altLang="en-US" sz="2400" dirty="0">
                <a:latin typeface="Consolas" panose="020B0609020204030204" pitchFamily="49" charset="0"/>
                <a:sym typeface="Symbol" panose="05050102010706020507" pitchFamily="18" charset="2"/>
              </a:rPr>
              <a:t> </a:t>
            </a:r>
            <a:r>
              <a:rPr lang="en-US" altLang="en-US" sz="2400" i="1" dirty="0">
                <a:latin typeface="Consolas" panose="020B0609020204030204" pitchFamily="49" charset="0"/>
                <a:sym typeface="Symbol" panose="05050102010706020507" pitchFamily="18" charset="2"/>
              </a:rPr>
              <a:t>v</a:t>
            </a:r>
            <a:r>
              <a:rPr lang="en-US" altLang="en-US" sz="2400" dirty="0">
                <a:latin typeface="Consolas" panose="020B0609020204030204" pitchFamily="49" charset="0"/>
              </a:rPr>
              <a:t> </a:t>
            </a:r>
            <a:r>
              <a:rPr lang="en-US" altLang="en-US" sz="2400" dirty="0">
                <a:latin typeface="Consolas" panose="020B0609020204030204" pitchFamily="49" charset="0"/>
                <a:sym typeface="Symbol" panose="05050102010706020507" pitchFamily="18" charset="2"/>
              </a:rPr>
              <a:t> </a:t>
            </a:r>
            <a:r>
              <a:rPr lang="en-US" altLang="en-US" sz="2400" dirty="0" err="1">
                <a:latin typeface="Consolas" panose="020B0609020204030204" pitchFamily="49" charset="0"/>
                <a:sym typeface="Symbol" panose="05050102010706020507" pitchFamily="18" charset="2"/>
              </a:rPr>
              <a:t>Adj</a:t>
            </a:r>
            <a:r>
              <a:rPr lang="en-US" altLang="en-US" sz="2400" dirty="0">
                <a:latin typeface="Consolas" panose="020B0609020204030204" pitchFamily="49" charset="0"/>
                <a:sym typeface="Symbol" panose="05050102010706020507" pitchFamily="18" charset="2"/>
              </a:rPr>
              <a:t>[</a:t>
            </a:r>
            <a:r>
              <a:rPr lang="en-US" altLang="en-US" sz="2400" i="1" dirty="0">
                <a:latin typeface="Consolas" panose="020B0609020204030204" pitchFamily="49" charset="0"/>
                <a:sym typeface="Symbol" panose="05050102010706020507" pitchFamily="18" charset="2"/>
              </a:rPr>
              <a:t>u</a:t>
            </a:r>
            <a:r>
              <a:rPr lang="en-US" altLang="en-US" sz="2400" dirty="0">
                <a:latin typeface="Consolas" panose="020B0609020204030204" pitchFamily="49" charset="0"/>
                <a:sym typeface="Symbol" panose="05050102010706020507" pitchFamily="18" charset="2"/>
              </a:rPr>
              <a:t>]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400" dirty="0">
                <a:latin typeface="Consolas" panose="020B0609020204030204" pitchFamily="49" charset="0"/>
                <a:sym typeface="Symbol" panose="05050102010706020507" pitchFamily="18" charset="2"/>
              </a:rPr>
              <a:t>            </a:t>
            </a:r>
            <a:r>
              <a:rPr lang="en-US" altLang="en-US" sz="2400" dirty="0">
                <a:solidFill>
                  <a:srgbClr val="0070C0"/>
                </a:solidFill>
                <a:latin typeface="Consolas" panose="020B0609020204030204" pitchFamily="49" charset="0"/>
                <a:sym typeface="Symbol" panose="05050102010706020507" pitchFamily="18" charset="2"/>
              </a:rPr>
              <a:t>if</a:t>
            </a:r>
            <a:r>
              <a:rPr lang="en-US" altLang="en-US" sz="2400" dirty="0">
                <a:latin typeface="Consolas" panose="020B0609020204030204" pitchFamily="49" charset="0"/>
                <a:sym typeface="Symbol" panose="05050102010706020507" pitchFamily="18" charset="2"/>
              </a:rPr>
              <a:t> (v</a:t>
            </a:r>
            <a:r>
              <a:rPr lang="en-US" altLang="en-US" sz="2400" dirty="0">
                <a:latin typeface="Consolas" panose="020B0609020204030204" pitchFamily="49" charset="0"/>
              </a:rPr>
              <a:t> </a:t>
            </a:r>
            <a:r>
              <a:rPr lang="en-US" altLang="en-US" sz="2400" dirty="0">
                <a:latin typeface="Consolas" panose="020B0609020204030204" pitchFamily="49" charset="0"/>
                <a:sym typeface="Symbol" panose="05050102010706020507" pitchFamily="18" charset="2"/>
              </a:rPr>
              <a:t> Q and w(</a:t>
            </a:r>
            <a:r>
              <a:rPr lang="en-US" altLang="en-US" sz="2400" i="1" dirty="0" err="1">
                <a:latin typeface="Consolas" panose="020B0609020204030204" pitchFamily="49" charset="0"/>
                <a:sym typeface="Symbol" panose="05050102010706020507" pitchFamily="18" charset="2"/>
              </a:rPr>
              <a:t>u,v</a:t>
            </a:r>
            <a:r>
              <a:rPr lang="en-US" altLang="en-US" sz="2400" dirty="0">
                <a:latin typeface="Consolas" panose="020B0609020204030204" pitchFamily="49" charset="0"/>
                <a:sym typeface="Symbol" panose="05050102010706020507" pitchFamily="18" charset="2"/>
              </a:rPr>
              <a:t>) &lt; key[</a:t>
            </a:r>
            <a:r>
              <a:rPr lang="en-US" altLang="en-US" sz="2400" i="1" dirty="0">
                <a:latin typeface="Consolas" panose="020B0609020204030204" pitchFamily="49" charset="0"/>
                <a:sym typeface="Symbol" panose="05050102010706020507" pitchFamily="18" charset="2"/>
              </a:rPr>
              <a:t>v</a:t>
            </a:r>
            <a:r>
              <a:rPr lang="en-US" altLang="en-US" sz="2400" dirty="0">
                <a:latin typeface="Consolas" panose="020B0609020204030204" pitchFamily="49" charset="0"/>
                <a:sym typeface="Symbol" panose="05050102010706020507" pitchFamily="18" charset="2"/>
              </a:rPr>
              <a:t>])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400" dirty="0">
                <a:latin typeface="Consolas" panose="020B0609020204030204" pitchFamily="49" charset="0"/>
                <a:sym typeface="Symbol" panose="05050102010706020507" pitchFamily="18" charset="2"/>
              </a:rPr>
              <a:t>                p[v] = u;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400" dirty="0">
                <a:latin typeface="Consolas" panose="020B0609020204030204" pitchFamily="49" charset="0"/>
                <a:sym typeface="Symbol" panose="05050102010706020507" pitchFamily="18" charset="2"/>
              </a:rPr>
              <a:t>                key[v] = w(</a:t>
            </a:r>
            <a:r>
              <a:rPr lang="en-US" altLang="en-US" sz="2400" dirty="0" err="1">
                <a:latin typeface="Consolas" panose="020B0609020204030204" pitchFamily="49" charset="0"/>
                <a:sym typeface="Symbol" panose="05050102010706020507" pitchFamily="18" charset="2"/>
              </a:rPr>
              <a:t>u,v</a:t>
            </a:r>
            <a:r>
              <a:rPr lang="en-US" altLang="en-US" sz="2400" dirty="0">
                <a:latin typeface="Consolas" panose="020B0609020204030204" pitchFamily="49" charset="0"/>
                <a:sym typeface="Symbol" panose="05050102010706020507" pitchFamily="18" charset="2"/>
              </a:rPr>
              <a:t>);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dirty="0"/>
              <a:t>25-MST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C8D6E8-E2D4-466A-B54E-56FCD6F950CE}" type="slidenum">
              <a:rPr lang="en-GB" smtClean="0"/>
              <a:pPr/>
              <a:t>37</a:t>
            </a:fld>
            <a:endParaRPr lang="en-GB"/>
          </a:p>
        </p:txBody>
      </p:sp>
      <p:sp>
        <p:nvSpPr>
          <p:cNvPr id="35" name="Oval 4"/>
          <p:cNvSpPr>
            <a:spLocks noChangeArrowheads="1"/>
          </p:cNvSpPr>
          <p:nvPr/>
        </p:nvSpPr>
        <p:spPr bwMode="auto">
          <a:xfrm>
            <a:off x="4179943" y="1638197"/>
            <a:ext cx="382587" cy="381000"/>
          </a:xfrm>
          <a:prstGeom prst="ellipse">
            <a:avLst/>
          </a:prstGeom>
          <a:noFill/>
          <a:ln w="38100">
            <a:solidFill>
              <a:srgbClr val="007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sz="2000" b="1" dirty="0">
                <a:latin typeface="+mn-lt"/>
                <a:sym typeface="Symbol" panose="05050102010706020507" pitchFamily="18" charset="2"/>
              </a:rPr>
              <a:t>5</a:t>
            </a:r>
          </a:p>
        </p:txBody>
      </p:sp>
      <p:sp>
        <p:nvSpPr>
          <p:cNvPr id="36" name="Oval 5"/>
          <p:cNvSpPr>
            <a:spLocks noChangeArrowheads="1"/>
          </p:cNvSpPr>
          <p:nvPr/>
        </p:nvSpPr>
        <p:spPr bwMode="auto">
          <a:xfrm>
            <a:off x="6364343" y="1638197"/>
            <a:ext cx="381000" cy="381000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sz="2000" b="1" dirty="0">
                <a:latin typeface="+mn-lt"/>
                <a:sym typeface="Symbol" panose="05050102010706020507" pitchFamily="18" charset="2"/>
              </a:rPr>
              <a:t>2</a:t>
            </a:r>
          </a:p>
        </p:txBody>
      </p:sp>
      <p:sp>
        <p:nvSpPr>
          <p:cNvPr id="37" name="Oval 6"/>
          <p:cNvSpPr>
            <a:spLocks noChangeArrowheads="1"/>
          </p:cNvSpPr>
          <p:nvPr/>
        </p:nvSpPr>
        <p:spPr bwMode="auto">
          <a:xfrm>
            <a:off x="8274105" y="1638197"/>
            <a:ext cx="382588" cy="381000"/>
          </a:xfrm>
          <a:prstGeom prst="ellipse">
            <a:avLst/>
          </a:prstGeom>
          <a:noFill/>
          <a:ln w="38100">
            <a:solidFill>
              <a:srgbClr val="007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sz="2000" b="1">
                <a:solidFill>
                  <a:srgbClr val="0070C0"/>
                </a:solidFill>
                <a:latin typeface="+mn-lt"/>
                <a:sym typeface="Symbol" panose="05050102010706020507" pitchFamily="18" charset="2"/>
              </a:rPr>
              <a:t></a:t>
            </a:r>
          </a:p>
        </p:txBody>
      </p:sp>
      <p:sp>
        <p:nvSpPr>
          <p:cNvPr id="38" name="Oval 7"/>
          <p:cNvSpPr>
            <a:spLocks noChangeArrowheads="1"/>
          </p:cNvSpPr>
          <p:nvPr/>
        </p:nvSpPr>
        <p:spPr bwMode="auto">
          <a:xfrm>
            <a:off x="4179943" y="2784372"/>
            <a:ext cx="382587" cy="381000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sz="2000" b="1" dirty="0">
                <a:latin typeface="+mn-lt"/>
                <a:sym typeface="Symbol" panose="05050102010706020507" pitchFamily="18" charset="2"/>
              </a:rPr>
              <a:t>0</a:t>
            </a:r>
          </a:p>
        </p:txBody>
      </p:sp>
      <p:sp>
        <p:nvSpPr>
          <p:cNvPr id="39" name="Oval 8"/>
          <p:cNvSpPr>
            <a:spLocks noChangeArrowheads="1"/>
          </p:cNvSpPr>
          <p:nvPr/>
        </p:nvSpPr>
        <p:spPr bwMode="auto">
          <a:xfrm>
            <a:off x="6364343" y="2784372"/>
            <a:ext cx="381000" cy="381000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sz="2000" b="1" dirty="0">
                <a:latin typeface="+mn-lt"/>
                <a:sym typeface="Symbol" panose="05050102010706020507" pitchFamily="18" charset="2"/>
              </a:rPr>
              <a:t>8</a:t>
            </a:r>
          </a:p>
        </p:txBody>
      </p:sp>
      <p:sp>
        <p:nvSpPr>
          <p:cNvPr id="40" name="Oval 9"/>
          <p:cNvSpPr>
            <a:spLocks noChangeArrowheads="1"/>
          </p:cNvSpPr>
          <p:nvPr/>
        </p:nvSpPr>
        <p:spPr bwMode="auto">
          <a:xfrm>
            <a:off x="8274105" y="2784372"/>
            <a:ext cx="382588" cy="381000"/>
          </a:xfrm>
          <a:prstGeom prst="ellipse">
            <a:avLst/>
          </a:prstGeom>
          <a:noFill/>
          <a:ln w="38100">
            <a:solidFill>
              <a:srgbClr val="007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sz="2000" b="1" dirty="0">
                <a:latin typeface="+mn-lt"/>
                <a:sym typeface="Symbol" panose="05050102010706020507" pitchFamily="18" charset="2"/>
              </a:rPr>
              <a:t>15</a:t>
            </a:r>
          </a:p>
        </p:txBody>
      </p:sp>
      <p:sp>
        <p:nvSpPr>
          <p:cNvPr id="41" name="Oval 10"/>
          <p:cNvSpPr>
            <a:spLocks noChangeArrowheads="1"/>
          </p:cNvSpPr>
          <p:nvPr/>
        </p:nvSpPr>
        <p:spPr bwMode="auto">
          <a:xfrm>
            <a:off x="5272143" y="3274910"/>
            <a:ext cx="382587" cy="382587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sz="2000" b="1" dirty="0">
                <a:latin typeface="+mn-lt"/>
                <a:sym typeface="Symbol" panose="05050102010706020507" pitchFamily="18" charset="2"/>
              </a:rPr>
              <a:t>3</a:t>
            </a:r>
          </a:p>
        </p:txBody>
      </p:sp>
      <p:sp>
        <p:nvSpPr>
          <p:cNvPr id="42" name="Oval 11"/>
          <p:cNvSpPr>
            <a:spLocks noChangeArrowheads="1"/>
          </p:cNvSpPr>
          <p:nvPr/>
        </p:nvSpPr>
        <p:spPr bwMode="auto">
          <a:xfrm>
            <a:off x="5272143" y="1146072"/>
            <a:ext cx="382587" cy="382588"/>
          </a:xfrm>
          <a:prstGeom prst="ellipse">
            <a:avLst/>
          </a:prstGeom>
          <a:noFill/>
          <a:ln w="38100">
            <a:solidFill>
              <a:srgbClr val="007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sz="2000" b="1" dirty="0">
                <a:latin typeface="+mn-lt"/>
                <a:sym typeface="Symbol" panose="05050102010706020507" pitchFamily="18" charset="2"/>
              </a:rPr>
              <a:t>4</a:t>
            </a:r>
          </a:p>
        </p:txBody>
      </p:sp>
      <p:cxnSp>
        <p:nvCxnSpPr>
          <p:cNvPr id="43" name="AutoShape 12"/>
          <p:cNvCxnSpPr>
            <a:cxnSpLocks noChangeShapeType="1"/>
            <a:stCxn id="42" idx="5"/>
            <a:endCxn id="36" idx="1"/>
          </p:cNvCxnSpPr>
          <p:nvPr/>
        </p:nvCxnSpPr>
        <p:spPr bwMode="auto">
          <a:xfrm>
            <a:off x="5597580" y="1485797"/>
            <a:ext cx="822325" cy="193675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 type="none"/>
            <a:tailEnd type="triangle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4" name="AutoShape 13"/>
          <p:cNvCxnSpPr>
            <a:cxnSpLocks noChangeShapeType="1"/>
            <a:stCxn id="42" idx="3"/>
            <a:endCxn id="35" idx="7"/>
          </p:cNvCxnSpPr>
          <p:nvPr/>
        </p:nvCxnSpPr>
        <p:spPr bwMode="auto">
          <a:xfrm flipH="1">
            <a:off x="4506968" y="1485797"/>
            <a:ext cx="820737" cy="193675"/>
          </a:xfrm>
          <a:prstGeom prst="straightConnector1">
            <a:avLst/>
          </a:prstGeom>
          <a:noFill/>
          <a:ln w="38100">
            <a:solidFill>
              <a:srgbClr val="007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5" name="AutoShape 14"/>
          <p:cNvCxnSpPr>
            <a:cxnSpLocks noChangeShapeType="1"/>
            <a:stCxn id="35" idx="6"/>
            <a:endCxn id="36" idx="2"/>
          </p:cNvCxnSpPr>
          <p:nvPr/>
        </p:nvCxnSpPr>
        <p:spPr bwMode="auto">
          <a:xfrm>
            <a:off x="4575230" y="1828697"/>
            <a:ext cx="1774825" cy="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6" name="AutoShape 15"/>
          <p:cNvCxnSpPr>
            <a:cxnSpLocks noChangeShapeType="1"/>
            <a:stCxn id="38" idx="0"/>
            <a:endCxn id="35" idx="4"/>
          </p:cNvCxnSpPr>
          <p:nvPr/>
        </p:nvCxnSpPr>
        <p:spPr bwMode="auto">
          <a:xfrm flipV="1">
            <a:off x="4370443" y="2033485"/>
            <a:ext cx="0" cy="736600"/>
          </a:xfrm>
          <a:prstGeom prst="straightConnector1">
            <a:avLst/>
          </a:prstGeom>
          <a:noFill/>
          <a:ln w="38100">
            <a:solidFill>
              <a:srgbClr val="0070C0"/>
            </a:solidFill>
            <a:round/>
            <a:headEnd type="none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7" name="AutoShape 16"/>
          <p:cNvCxnSpPr>
            <a:cxnSpLocks noChangeShapeType="1"/>
            <a:stCxn id="38" idx="5"/>
            <a:endCxn id="41" idx="1"/>
          </p:cNvCxnSpPr>
          <p:nvPr/>
        </p:nvCxnSpPr>
        <p:spPr bwMode="auto">
          <a:xfrm>
            <a:off x="4506968" y="3124097"/>
            <a:ext cx="820737" cy="193675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 type="triangle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8" name="AutoShape 17"/>
          <p:cNvCxnSpPr>
            <a:cxnSpLocks noChangeShapeType="1"/>
            <a:stCxn id="41" idx="7"/>
            <a:endCxn id="39" idx="3"/>
          </p:cNvCxnSpPr>
          <p:nvPr/>
        </p:nvCxnSpPr>
        <p:spPr bwMode="auto">
          <a:xfrm flipV="1">
            <a:off x="5597580" y="3124097"/>
            <a:ext cx="822325" cy="193675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 type="triangle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9" name="AutoShape 18"/>
          <p:cNvCxnSpPr>
            <a:cxnSpLocks noChangeShapeType="1"/>
            <a:stCxn id="39" idx="0"/>
            <a:endCxn id="36" idx="4"/>
          </p:cNvCxnSpPr>
          <p:nvPr/>
        </p:nvCxnSpPr>
        <p:spPr bwMode="auto">
          <a:xfrm flipV="1">
            <a:off x="6554843" y="2033485"/>
            <a:ext cx="0" cy="73660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 type="triangle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0" name="AutoShape 19"/>
          <p:cNvCxnSpPr>
            <a:cxnSpLocks noChangeShapeType="1"/>
            <a:stCxn id="36" idx="6"/>
            <a:endCxn id="37" idx="2"/>
          </p:cNvCxnSpPr>
          <p:nvPr/>
        </p:nvCxnSpPr>
        <p:spPr bwMode="auto">
          <a:xfrm>
            <a:off x="6759630" y="1828697"/>
            <a:ext cx="1501775" cy="0"/>
          </a:xfrm>
          <a:prstGeom prst="straightConnector1">
            <a:avLst/>
          </a:prstGeom>
          <a:noFill/>
          <a:ln w="38100">
            <a:solidFill>
              <a:srgbClr val="007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1" name="AutoShape 20"/>
          <p:cNvCxnSpPr>
            <a:cxnSpLocks noChangeShapeType="1"/>
            <a:stCxn id="39" idx="6"/>
            <a:endCxn id="40" idx="2"/>
          </p:cNvCxnSpPr>
          <p:nvPr/>
        </p:nvCxnSpPr>
        <p:spPr bwMode="auto">
          <a:xfrm>
            <a:off x="6759630" y="2974872"/>
            <a:ext cx="1501775" cy="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 type="triangle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2" name="AutoShape 21"/>
          <p:cNvCxnSpPr>
            <a:cxnSpLocks noChangeShapeType="1"/>
            <a:stCxn id="41" idx="0"/>
            <a:endCxn id="35" idx="5"/>
          </p:cNvCxnSpPr>
          <p:nvPr/>
        </p:nvCxnSpPr>
        <p:spPr bwMode="auto">
          <a:xfrm rot="5400000" flipH="1">
            <a:off x="4342662" y="2142228"/>
            <a:ext cx="1284288" cy="955675"/>
          </a:xfrm>
          <a:prstGeom prst="curvedConnector3">
            <a:avLst>
              <a:gd name="adj1" fmla="val 47829"/>
            </a:avLst>
          </a:prstGeom>
          <a:noFill/>
          <a:ln w="38100">
            <a:solidFill>
              <a:srgbClr val="0070C0"/>
            </a:solidFill>
            <a:round/>
            <a:headEnd type="none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3" name="Text Box 22"/>
          <p:cNvSpPr txBox="1">
            <a:spLocks noChangeArrowheads="1"/>
          </p:cNvSpPr>
          <p:nvPr/>
        </p:nvSpPr>
        <p:spPr bwMode="auto">
          <a:xfrm>
            <a:off x="3865056" y="2217635"/>
            <a:ext cx="57579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b="1">
                <a:solidFill>
                  <a:srgbClr val="0070C0"/>
                </a:solidFill>
                <a:latin typeface="+mn-lt"/>
              </a:rPr>
              <a:t>14</a:t>
            </a:r>
          </a:p>
        </p:txBody>
      </p:sp>
      <p:sp>
        <p:nvSpPr>
          <p:cNvPr id="54" name="Text Box 23"/>
          <p:cNvSpPr txBox="1">
            <a:spLocks noChangeArrowheads="1"/>
          </p:cNvSpPr>
          <p:nvPr/>
        </p:nvSpPr>
        <p:spPr bwMode="auto">
          <a:xfrm>
            <a:off x="4961670" y="2284940"/>
            <a:ext cx="57579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b="1" dirty="0">
                <a:solidFill>
                  <a:srgbClr val="0070C0"/>
                </a:solidFill>
                <a:latin typeface="+mn-lt"/>
              </a:rPr>
              <a:t>10</a:t>
            </a:r>
          </a:p>
        </p:txBody>
      </p:sp>
      <p:sp>
        <p:nvSpPr>
          <p:cNvPr id="55" name="Text Box 24"/>
          <p:cNvSpPr txBox="1">
            <a:spLocks noChangeArrowheads="1"/>
          </p:cNvSpPr>
          <p:nvPr/>
        </p:nvSpPr>
        <p:spPr bwMode="auto">
          <a:xfrm>
            <a:off x="4702614" y="3189185"/>
            <a:ext cx="38023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b="1">
                <a:solidFill>
                  <a:srgbClr val="0070C0"/>
                </a:solidFill>
                <a:latin typeface="+mn-lt"/>
              </a:rPr>
              <a:t>3</a:t>
            </a:r>
          </a:p>
        </p:txBody>
      </p:sp>
      <p:sp>
        <p:nvSpPr>
          <p:cNvPr id="56" name="Text Box 25"/>
          <p:cNvSpPr txBox="1">
            <a:spLocks noChangeArrowheads="1"/>
          </p:cNvSpPr>
          <p:nvPr/>
        </p:nvSpPr>
        <p:spPr bwMode="auto">
          <a:xfrm>
            <a:off x="4702614" y="1222272"/>
            <a:ext cx="38023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b="1">
                <a:solidFill>
                  <a:srgbClr val="0070C0"/>
                </a:solidFill>
                <a:latin typeface="+mn-lt"/>
              </a:rPr>
              <a:t>6</a:t>
            </a:r>
          </a:p>
        </p:txBody>
      </p:sp>
      <p:sp>
        <p:nvSpPr>
          <p:cNvPr id="57" name="Text Box 26"/>
          <p:cNvSpPr txBox="1">
            <a:spLocks noChangeArrowheads="1"/>
          </p:cNvSpPr>
          <p:nvPr/>
        </p:nvSpPr>
        <p:spPr bwMode="auto">
          <a:xfrm>
            <a:off x="5899589" y="1222272"/>
            <a:ext cx="38023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b="1" dirty="0">
                <a:solidFill>
                  <a:srgbClr val="0070C0"/>
                </a:solidFill>
                <a:latin typeface="+mn-lt"/>
              </a:rPr>
              <a:t>4</a:t>
            </a:r>
          </a:p>
        </p:txBody>
      </p:sp>
      <p:sp>
        <p:nvSpPr>
          <p:cNvPr id="58" name="Text Box 27"/>
          <p:cNvSpPr txBox="1">
            <a:spLocks noChangeArrowheads="1"/>
          </p:cNvSpPr>
          <p:nvPr/>
        </p:nvSpPr>
        <p:spPr bwMode="auto">
          <a:xfrm>
            <a:off x="5295484" y="1782311"/>
            <a:ext cx="38023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b="1" dirty="0">
                <a:solidFill>
                  <a:srgbClr val="0070C0"/>
                </a:solidFill>
                <a:latin typeface="+mn-lt"/>
              </a:rPr>
              <a:t>5</a:t>
            </a:r>
          </a:p>
        </p:txBody>
      </p:sp>
      <p:sp>
        <p:nvSpPr>
          <p:cNvPr id="59" name="Text Box 28"/>
          <p:cNvSpPr txBox="1">
            <a:spLocks noChangeArrowheads="1"/>
          </p:cNvSpPr>
          <p:nvPr/>
        </p:nvSpPr>
        <p:spPr bwMode="auto">
          <a:xfrm>
            <a:off x="6499664" y="2250972"/>
            <a:ext cx="38023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b="1">
                <a:solidFill>
                  <a:srgbClr val="0070C0"/>
                </a:solidFill>
                <a:latin typeface="+mn-lt"/>
              </a:rPr>
              <a:t>2</a:t>
            </a:r>
          </a:p>
        </p:txBody>
      </p:sp>
      <p:sp>
        <p:nvSpPr>
          <p:cNvPr id="60" name="Text Box 29"/>
          <p:cNvSpPr txBox="1">
            <a:spLocks noChangeArrowheads="1"/>
          </p:cNvSpPr>
          <p:nvPr/>
        </p:nvSpPr>
        <p:spPr bwMode="auto">
          <a:xfrm>
            <a:off x="7318814" y="1450872"/>
            <a:ext cx="38023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b="1">
                <a:solidFill>
                  <a:srgbClr val="0070C0"/>
                </a:solidFill>
                <a:latin typeface="+mn-lt"/>
              </a:rPr>
              <a:t>9</a:t>
            </a:r>
          </a:p>
        </p:txBody>
      </p:sp>
      <p:sp>
        <p:nvSpPr>
          <p:cNvPr id="61" name="Text Box 30"/>
          <p:cNvSpPr txBox="1">
            <a:spLocks noChangeArrowheads="1"/>
          </p:cNvSpPr>
          <p:nvPr/>
        </p:nvSpPr>
        <p:spPr bwMode="auto">
          <a:xfrm>
            <a:off x="7224206" y="2585935"/>
            <a:ext cx="57579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b="1">
                <a:solidFill>
                  <a:srgbClr val="0070C0"/>
                </a:solidFill>
                <a:latin typeface="+mn-lt"/>
              </a:rPr>
              <a:t>15</a:t>
            </a:r>
          </a:p>
        </p:txBody>
      </p:sp>
      <p:sp>
        <p:nvSpPr>
          <p:cNvPr id="62" name="Text Box 31"/>
          <p:cNvSpPr txBox="1">
            <a:spLocks noChangeArrowheads="1"/>
          </p:cNvSpPr>
          <p:nvPr/>
        </p:nvSpPr>
        <p:spPr bwMode="auto">
          <a:xfrm>
            <a:off x="5839264" y="3208235"/>
            <a:ext cx="38023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b="1">
                <a:solidFill>
                  <a:srgbClr val="0070C0"/>
                </a:solidFill>
                <a:latin typeface="+mn-lt"/>
              </a:rPr>
              <a:t>8</a:t>
            </a:r>
          </a:p>
        </p:txBody>
      </p:sp>
      <p:sp>
        <p:nvSpPr>
          <p:cNvPr id="63" name="Text Box 33"/>
          <p:cNvSpPr txBox="1">
            <a:spLocks noChangeArrowheads="1"/>
          </p:cNvSpPr>
          <p:nvPr/>
        </p:nvSpPr>
        <p:spPr bwMode="auto">
          <a:xfrm>
            <a:off x="6763268" y="1108259"/>
            <a:ext cx="34817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sz="2000" b="1" dirty="0">
                <a:solidFill>
                  <a:srgbClr val="0070C0"/>
                </a:solidFill>
                <a:latin typeface="+mj-lt"/>
              </a:rPr>
              <a:t>u</a:t>
            </a:r>
          </a:p>
        </p:txBody>
      </p:sp>
      <p:cxnSp>
        <p:nvCxnSpPr>
          <p:cNvPr id="64" name="AutoShape 34"/>
          <p:cNvCxnSpPr>
            <a:cxnSpLocks noChangeShapeType="1"/>
          </p:cNvCxnSpPr>
          <p:nvPr/>
        </p:nvCxnSpPr>
        <p:spPr bwMode="auto">
          <a:xfrm flipH="1">
            <a:off x="6587687" y="1337366"/>
            <a:ext cx="221349" cy="293687"/>
          </a:xfrm>
          <a:prstGeom prst="straightConnector1">
            <a:avLst/>
          </a:prstGeom>
          <a:noFill/>
          <a:ln w="25400">
            <a:solidFill>
              <a:srgbClr val="0070C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28041607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Prim’s Algorithm – Example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6493" y="1200786"/>
            <a:ext cx="8496300" cy="4118397"/>
          </a:xfrm>
        </p:spPr>
        <p:txBody>
          <a:bodyPr/>
          <a:lstStyle/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400" dirty="0">
                <a:solidFill>
                  <a:srgbClr val="0070C0"/>
                </a:solidFill>
                <a:latin typeface="Consolas" panose="020B0609020204030204" pitchFamily="49" charset="0"/>
              </a:rPr>
              <a:t>MST-Prim</a:t>
            </a:r>
            <a:r>
              <a:rPr lang="en-US" altLang="en-US" sz="2400" dirty="0">
                <a:latin typeface="Consolas" panose="020B0609020204030204" pitchFamily="49" charset="0"/>
              </a:rPr>
              <a:t>(G, w, r)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400" dirty="0">
                <a:latin typeface="Consolas" panose="020B0609020204030204" pitchFamily="49" charset="0"/>
              </a:rPr>
              <a:t>    Q = V[G];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400" dirty="0">
                <a:latin typeface="Consolas" panose="020B0609020204030204" pitchFamily="49" charset="0"/>
              </a:rPr>
              <a:t>    </a:t>
            </a:r>
            <a:r>
              <a:rPr lang="en-US" altLang="en-US" sz="2400" dirty="0">
                <a:solidFill>
                  <a:srgbClr val="0070C0"/>
                </a:solidFill>
                <a:latin typeface="Consolas" panose="020B0609020204030204" pitchFamily="49" charset="0"/>
              </a:rPr>
              <a:t>for</a:t>
            </a:r>
            <a:r>
              <a:rPr lang="en-US" altLang="en-US" sz="2400" dirty="0">
                <a:latin typeface="Consolas" panose="020B0609020204030204" pitchFamily="49" charset="0"/>
              </a:rPr>
              <a:t> </a:t>
            </a:r>
            <a:r>
              <a:rPr lang="en-US" altLang="en-US" sz="2400" dirty="0">
                <a:solidFill>
                  <a:srgbClr val="0070C0"/>
                </a:solidFill>
                <a:latin typeface="Consolas" panose="020B0609020204030204" pitchFamily="49" charset="0"/>
              </a:rPr>
              <a:t>each</a:t>
            </a:r>
            <a:r>
              <a:rPr lang="en-US" altLang="en-US" sz="2400" dirty="0">
                <a:latin typeface="Consolas" panose="020B0609020204030204" pitchFamily="49" charset="0"/>
              </a:rPr>
              <a:t> </a:t>
            </a:r>
            <a:r>
              <a:rPr lang="en-US" altLang="en-US" sz="2400" i="1" dirty="0">
                <a:latin typeface="Consolas" panose="020B0609020204030204" pitchFamily="49" charset="0"/>
              </a:rPr>
              <a:t>u</a:t>
            </a:r>
            <a:r>
              <a:rPr lang="en-US" altLang="en-US" sz="2400" dirty="0">
                <a:latin typeface="Consolas" panose="020B0609020204030204" pitchFamily="49" charset="0"/>
              </a:rPr>
              <a:t> </a:t>
            </a:r>
            <a:r>
              <a:rPr lang="en-US" altLang="en-US" sz="2400" dirty="0">
                <a:latin typeface="Consolas" panose="020B0609020204030204" pitchFamily="49" charset="0"/>
                <a:sym typeface="Symbol" panose="05050102010706020507" pitchFamily="18" charset="2"/>
              </a:rPr>
              <a:t> Q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400" dirty="0">
                <a:latin typeface="Consolas" panose="020B0609020204030204" pitchFamily="49" charset="0"/>
                <a:sym typeface="Symbol" panose="05050102010706020507" pitchFamily="18" charset="2"/>
              </a:rPr>
              <a:t>        key[u] = ;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400" dirty="0">
                <a:latin typeface="Consolas" panose="020B0609020204030204" pitchFamily="49" charset="0"/>
                <a:sym typeface="Symbol" panose="05050102010706020507" pitchFamily="18" charset="2"/>
              </a:rPr>
              <a:t>    key[r] = 0;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400" dirty="0">
                <a:latin typeface="Consolas" panose="020B0609020204030204" pitchFamily="49" charset="0"/>
                <a:sym typeface="Symbol" panose="05050102010706020507" pitchFamily="18" charset="2"/>
              </a:rPr>
              <a:t>    p[r] = NULL;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400" dirty="0">
                <a:latin typeface="Consolas" panose="020B0609020204030204" pitchFamily="49" charset="0"/>
                <a:sym typeface="Symbol" panose="05050102010706020507" pitchFamily="18" charset="2"/>
              </a:rPr>
              <a:t>    </a:t>
            </a:r>
            <a:r>
              <a:rPr lang="en-US" altLang="en-US" sz="2400" dirty="0">
                <a:solidFill>
                  <a:srgbClr val="0070C0"/>
                </a:solidFill>
                <a:latin typeface="Consolas" panose="020B0609020204030204" pitchFamily="49" charset="0"/>
                <a:sym typeface="Symbol" panose="05050102010706020507" pitchFamily="18" charset="2"/>
              </a:rPr>
              <a:t>while</a:t>
            </a:r>
            <a:r>
              <a:rPr lang="en-US" altLang="en-US" sz="2400" dirty="0">
                <a:latin typeface="Consolas" panose="020B0609020204030204" pitchFamily="49" charset="0"/>
                <a:sym typeface="Symbol" panose="05050102010706020507" pitchFamily="18" charset="2"/>
              </a:rPr>
              <a:t> (Q not empty)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400" dirty="0">
                <a:latin typeface="Consolas" panose="020B0609020204030204" pitchFamily="49" charset="0"/>
                <a:sym typeface="Symbol" panose="05050102010706020507" pitchFamily="18" charset="2"/>
              </a:rPr>
              <a:t>        u = </a:t>
            </a:r>
            <a:r>
              <a:rPr lang="en-US" altLang="en-US" sz="2400" dirty="0" err="1">
                <a:latin typeface="Consolas" panose="020B0609020204030204" pitchFamily="49" charset="0"/>
                <a:sym typeface="Symbol" panose="05050102010706020507" pitchFamily="18" charset="2"/>
              </a:rPr>
              <a:t>ExtractMin</a:t>
            </a:r>
            <a:r>
              <a:rPr lang="en-US" altLang="en-US" sz="2400" dirty="0">
                <a:latin typeface="Consolas" panose="020B0609020204030204" pitchFamily="49" charset="0"/>
                <a:sym typeface="Symbol" panose="05050102010706020507" pitchFamily="18" charset="2"/>
              </a:rPr>
              <a:t>(Q);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400" dirty="0">
                <a:latin typeface="Consolas" panose="020B0609020204030204" pitchFamily="49" charset="0"/>
                <a:sym typeface="Symbol" panose="05050102010706020507" pitchFamily="18" charset="2"/>
              </a:rPr>
              <a:t>        </a:t>
            </a:r>
            <a:r>
              <a:rPr lang="en-US" altLang="en-US" sz="2400" dirty="0">
                <a:solidFill>
                  <a:srgbClr val="0070C0"/>
                </a:solidFill>
                <a:latin typeface="Consolas" panose="020B0609020204030204" pitchFamily="49" charset="0"/>
                <a:sym typeface="Symbol" panose="05050102010706020507" pitchFamily="18" charset="2"/>
              </a:rPr>
              <a:t>for</a:t>
            </a:r>
            <a:r>
              <a:rPr lang="en-US" altLang="en-US" sz="2400" dirty="0">
                <a:latin typeface="Consolas" panose="020B0609020204030204" pitchFamily="49" charset="0"/>
                <a:sym typeface="Symbol" panose="05050102010706020507" pitchFamily="18" charset="2"/>
              </a:rPr>
              <a:t> </a:t>
            </a:r>
            <a:r>
              <a:rPr lang="en-US" altLang="en-US" sz="2400" dirty="0">
                <a:solidFill>
                  <a:srgbClr val="0070C0"/>
                </a:solidFill>
                <a:latin typeface="Consolas" panose="020B0609020204030204" pitchFamily="49" charset="0"/>
                <a:sym typeface="Symbol" panose="05050102010706020507" pitchFamily="18" charset="2"/>
              </a:rPr>
              <a:t>each</a:t>
            </a:r>
            <a:r>
              <a:rPr lang="en-US" altLang="en-US" sz="2400" dirty="0">
                <a:latin typeface="Consolas" panose="020B0609020204030204" pitchFamily="49" charset="0"/>
                <a:sym typeface="Symbol" panose="05050102010706020507" pitchFamily="18" charset="2"/>
              </a:rPr>
              <a:t> </a:t>
            </a:r>
            <a:r>
              <a:rPr lang="en-US" altLang="en-US" sz="2400" i="1" dirty="0">
                <a:latin typeface="Consolas" panose="020B0609020204030204" pitchFamily="49" charset="0"/>
                <a:sym typeface="Symbol" panose="05050102010706020507" pitchFamily="18" charset="2"/>
              </a:rPr>
              <a:t>v</a:t>
            </a:r>
            <a:r>
              <a:rPr lang="en-US" altLang="en-US" sz="2400" dirty="0">
                <a:latin typeface="Consolas" panose="020B0609020204030204" pitchFamily="49" charset="0"/>
              </a:rPr>
              <a:t> </a:t>
            </a:r>
            <a:r>
              <a:rPr lang="en-US" altLang="en-US" sz="2400" dirty="0">
                <a:latin typeface="Consolas" panose="020B0609020204030204" pitchFamily="49" charset="0"/>
                <a:sym typeface="Symbol" panose="05050102010706020507" pitchFamily="18" charset="2"/>
              </a:rPr>
              <a:t> </a:t>
            </a:r>
            <a:r>
              <a:rPr lang="en-US" altLang="en-US" sz="2400" dirty="0" err="1">
                <a:latin typeface="Consolas" panose="020B0609020204030204" pitchFamily="49" charset="0"/>
                <a:sym typeface="Symbol" panose="05050102010706020507" pitchFamily="18" charset="2"/>
              </a:rPr>
              <a:t>Adj</a:t>
            </a:r>
            <a:r>
              <a:rPr lang="en-US" altLang="en-US" sz="2400" dirty="0">
                <a:latin typeface="Consolas" panose="020B0609020204030204" pitchFamily="49" charset="0"/>
                <a:sym typeface="Symbol" panose="05050102010706020507" pitchFamily="18" charset="2"/>
              </a:rPr>
              <a:t>[</a:t>
            </a:r>
            <a:r>
              <a:rPr lang="en-US" altLang="en-US" sz="2400" i="1" dirty="0">
                <a:latin typeface="Consolas" panose="020B0609020204030204" pitchFamily="49" charset="0"/>
                <a:sym typeface="Symbol" panose="05050102010706020507" pitchFamily="18" charset="2"/>
              </a:rPr>
              <a:t>u</a:t>
            </a:r>
            <a:r>
              <a:rPr lang="en-US" altLang="en-US" sz="2400" dirty="0">
                <a:latin typeface="Consolas" panose="020B0609020204030204" pitchFamily="49" charset="0"/>
                <a:sym typeface="Symbol" panose="05050102010706020507" pitchFamily="18" charset="2"/>
              </a:rPr>
              <a:t>]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400" dirty="0">
                <a:latin typeface="Consolas" panose="020B0609020204030204" pitchFamily="49" charset="0"/>
                <a:sym typeface="Symbol" panose="05050102010706020507" pitchFamily="18" charset="2"/>
              </a:rPr>
              <a:t>            </a:t>
            </a:r>
            <a:r>
              <a:rPr lang="en-US" altLang="en-US" sz="2400" dirty="0">
                <a:solidFill>
                  <a:srgbClr val="0070C0"/>
                </a:solidFill>
                <a:latin typeface="Consolas" panose="020B0609020204030204" pitchFamily="49" charset="0"/>
                <a:sym typeface="Symbol" panose="05050102010706020507" pitchFamily="18" charset="2"/>
              </a:rPr>
              <a:t>if</a:t>
            </a:r>
            <a:r>
              <a:rPr lang="en-US" altLang="en-US" sz="2400" dirty="0">
                <a:latin typeface="Consolas" panose="020B0609020204030204" pitchFamily="49" charset="0"/>
                <a:sym typeface="Symbol" panose="05050102010706020507" pitchFamily="18" charset="2"/>
              </a:rPr>
              <a:t> (v</a:t>
            </a:r>
            <a:r>
              <a:rPr lang="en-US" altLang="en-US" sz="2400" dirty="0">
                <a:latin typeface="Consolas" panose="020B0609020204030204" pitchFamily="49" charset="0"/>
              </a:rPr>
              <a:t> </a:t>
            </a:r>
            <a:r>
              <a:rPr lang="en-US" altLang="en-US" sz="2400" dirty="0">
                <a:latin typeface="Consolas" panose="020B0609020204030204" pitchFamily="49" charset="0"/>
                <a:sym typeface="Symbol" panose="05050102010706020507" pitchFamily="18" charset="2"/>
              </a:rPr>
              <a:t> Q and w(</a:t>
            </a:r>
            <a:r>
              <a:rPr lang="en-US" altLang="en-US" sz="2400" i="1" dirty="0" err="1">
                <a:latin typeface="Consolas" panose="020B0609020204030204" pitchFamily="49" charset="0"/>
                <a:sym typeface="Symbol" panose="05050102010706020507" pitchFamily="18" charset="2"/>
              </a:rPr>
              <a:t>u,v</a:t>
            </a:r>
            <a:r>
              <a:rPr lang="en-US" altLang="en-US" sz="2400" dirty="0">
                <a:latin typeface="Consolas" panose="020B0609020204030204" pitchFamily="49" charset="0"/>
                <a:sym typeface="Symbol" panose="05050102010706020507" pitchFamily="18" charset="2"/>
              </a:rPr>
              <a:t>) &lt; key[</a:t>
            </a:r>
            <a:r>
              <a:rPr lang="en-US" altLang="en-US" sz="2400" i="1" dirty="0">
                <a:latin typeface="Consolas" panose="020B0609020204030204" pitchFamily="49" charset="0"/>
                <a:sym typeface="Symbol" panose="05050102010706020507" pitchFamily="18" charset="2"/>
              </a:rPr>
              <a:t>v</a:t>
            </a:r>
            <a:r>
              <a:rPr lang="en-US" altLang="en-US" sz="2400" dirty="0">
                <a:latin typeface="Consolas" panose="020B0609020204030204" pitchFamily="49" charset="0"/>
                <a:sym typeface="Symbol" panose="05050102010706020507" pitchFamily="18" charset="2"/>
              </a:rPr>
              <a:t>])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400" dirty="0">
                <a:latin typeface="Consolas" panose="020B0609020204030204" pitchFamily="49" charset="0"/>
                <a:sym typeface="Symbol" panose="05050102010706020507" pitchFamily="18" charset="2"/>
              </a:rPr>
              <a:t>                p[v] = u;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400" dirty="0">
                <a:latin typeface="Consolas" panose="020B0609020204030204" pitchFamily="49" charset="0"/>
                <a:sym typeface="Symbol" panose="05050102010706020507" pitchFamily="18" charset="2"/>
              </a:rPr>
              <a:t>                key[v] = w(</a:t>
            </a:r>
            <a:r>
              <a:rPr lang="en-US" altLang="en-US" sz="2400" dirty="0" err="1">
                <a:latin typeface="Consolas" panose="020B0609020204030204" pitchFamily="49" charset="0"/>
                <a:sym typeface="Symbol" panose="05050102010706020507" pitchFamily="18" charset="2"/>
              </a:rPr>
              <a:t>u,v</a:t>
            </a:r>
            <a:r>
              <a:rPr lang="en-US" altLang="en-US" sz="2400" dirty="0">
                <a:latin typeface="Consolas" panose="020B0609020204030204" pitchFamily="49" charset="0"/>
                <a:sym typeface="Symbol" panose="05050102010706020507" pitchFamily="18" charset="2"/>
              </a:rPr>
              <a:t>);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dirty="0"/>
              <a:t>25-MST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C8D6E8-E2D4-466A-B54E-56FCD6F950CE}" type="slidenum">
              <a:rPr lang="en-GB" smtClean="0"/>
              <a:pPr/>
              <a:t>38</a:t>
            </a:fld>
            <a:endParaRPr lang="en-GB"/>
          </a:p>
        </p:txBody>
      </p:sp>
      <p:sp>
        <p:nvSpPr>
          <p:cNvPr id="35" name="Oval 4"/>
          <p:cNvSpPr>
            <a:spLocks noChangeArrowheads="1"/>
          </p:cNvSpPr>
          <p:nvPr/>
        </p:nvSpPr>
        <p:spPr bwMode="auto">
          <a:xfrm>
            <a:off x="4179943" y="1638197"/>
            <a:ext cx="382587" cy="381000"/>
          </a:xfrm>
          <a:prstGeom prst="ellipse">
            <a:avLst/>
          </a:prstGeom>
          <a:noFill/>
          <a:ln w="38100">
            <a:solidFill>
              <a:srgbClr val="007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sz="2000" b="1" dirty="0">
                <a:latin typeface="+mn-lt"/>
                <a:sym typeface="Symbol" panose="05050102010706020507" pitchFamily="18" charset="2"/>
              </a:rPr>
              <a:t>5</a:t>
            </a:r>
          </a:p>
        </p:txBody>
      </p:sp>
      <p:sp>
        <p:nvSpPr>
          <p:cNvPr id="36" name="Oval 5"/>
          <p:cNvSpPr>
            <a:spLocks noChangeArrowheads="1"/>
          </p:cNvSpPr>
          <p:nvPr/>
        </p:nvSpPr>
        <p:spPr bwMode="auto">
          <a:xfrm>
            <a:off x="6364343" y="1638197"/>
            <a:ext cx="381000" cy="381000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sz="2000" b="1" dirty="0">
                <a:latin typeface="+mn-lt"/>
                <a:sym typeface="Symbol" panose="05050102010706020507" pitchFamily="18" charset="2"/>
              </a:rPr>
              <a:t>2</a:t>
            </a:r>
          </a:p>
        </p:txBody>
      </p:sp>
      <p:sp>
        <p:nvSpPr>
          <p:cNvPr id="37" name="Oval 6"/>
          <p:cNvSpPr>
            <a:spLocks noChangeArrowheads="1"/>
          </p:cNvSpPr>
          <p:nvPr/>
        </p:nvSpPr>
        <p:spPr bwMode="auto">
          <a:xfrm>
            <a:off x="8274105" y="1638197"/>
            <a:ext cx="382588" cy="381000"/>
          </a:xfrm>
          <a:prstGeom prst="ellipse">
            <a:avLst/>
          </a:prstGeom>
          <a:noFill/>
          <a:ln w="38100">
            <a:solidFill>
              <a:srgbClr val="007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sz="2000" b="1" dirty="0">
                <a:latin typeface="+mn-lt"/>
                <a:sym typeface="Symbol" panose="05050102010706020507" pitchFamily="18" charset="2"/>
              </a:rPr>
              <a:t>9</a:t>
            </a:r>
          </a:p>
        </p:txBody>
      </p:sp>
      <p:sp>
        <p:nvSpPr>
          <p:cNvPr id="38" name="Oval 7"/>
          <p:cNvSpPr>
            <a:spLocks noChangeArrowheads="1"/>
          </p:cNvSpPr>
          <p:nvPr/>
        </p:nvSpPr>
        <p:spPr bwMode="auto">
          <a:xfrm>
            <a:off x="4179943" y="2784372"/>
            <a:ext cx="382587" cy="381000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sz="2000" b="1" dirty="0">
                <a:latin typeface="+mn-lt"/>
                <a:sym typeface="Symbol" panose="05050102010706020507" pitchFamily="18" charset="2"/>
              </a:rPr>
              <a:t>0</a:t>
            </a:r>
          </a:p>
        </p:txBody>
      </p:sp>
      <p:sp>
        <p:nvSpPr>
          <p:cNvPr id="39" name="Oval 8"/>
          <p:cNvSpPr>
            <a:spLocks noChangeArrowheads="1"/>
          </p:cNvSpPr>
          <p:nvPr/>
        </p:nvSpPr>
        <p:spPr bwMode="auto">
          <a:xfrm>
            <a:off x="6364343" y="2784372"/>
            <a:ext cx="381000" cy="381000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sz="2000" b="1" dirty="0">
                <a:latin typeface="+mn-lt"/>
                <a:sym typeface="Symbol" panose="05050102010706020507" pitchFamily="18" charset="2"/>
              </a:rPr>
              <a:t>8</a:t>
            </a:r>
          </a:p>
        </p:txBody>
      </p:sp>
      <p:sp>
        <p:nvSpPr>
          <p:cNvPr id="40" name="Oval 9"/>
          <p:cNvSpPr>
            <a:spLocks noChangeArrowheads="1"/>
          </p:cNvSpPr>
          <p:nvPr/>
        </p:nvSpPr>
        <p:spPr bwMode="auto">
          <a:xfrm>
            <a:off x="8274105" y="2784372"/>
            <a:ext cx="382588" cy="381000"/>
          </a:xfrm>
          <a:prstGeom prst="ellipse">
            <a:avLst/>
          </a:prstGeom>
          <a:noFill/>
          <a:ln w="38100">
            <a:solidFill>
              <a:srgbClr val="007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sz="2000" b="1" dirty="0">
                <a:latin typeface="+mn-lt"/>
                <a:sym typeface="Symbol" panose="05050102010706020507" pitchFamily="18" charset="2"/>
              </a:rPr>
              <a:t>15</a:t>
            </a:r>
          </a:p>
        </p:txBody>
      </p:sp>
      <p:sp>
        <p:nvSpPr>
          <p:cNvPr id="41" name="Oval 10"/>
          <p:cNvSpPr>
            <a:spLocks noChangeArrowheads="1"/>
          </p:cNvSpPr>
          <p:nvPr/>
        </p:nvSpPr>
        <p:spPr bwMode="auto">
          <a:xfrm>
            <a:off x="5272143" y="3274910"/>
            <a:ext cx="382587" cy="382587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sz="2000" b="1" dirty="0">
                <a:latin typeface="+mn-lt"/>
                <a:sym typeface="Symbol" panose="05050102010706020507" pitchFamily="18" charset="2"/>
              </a:rPr>
              <a:t>3</a:t>
            </a:r>
          </a:p>
        </p:txBody>
      </p:sp>
      <p:sp>
        <p:nvSpPr>
          <p:cNvPr id="42" name="Oval 11"/>
          <p:cNvSpPr>
            <a:spLocks noChangeArrowheads="1"/>
          </p:cNvSpPr>
          <p:nvPr/>
        </p:nvSpPr>
        <p:spPr bwMode="auto">
          <a:xfrm>
            <a:off x="5272143" y="1146072"/>
            <a:ext cx="382587" cy="382588"/>
          </a:xfrm>
          <a:prstGeom prst="ellipse">
            <a:avLst/>
          </a:prstGeom>
          <a:noFill/>
          <a:ln w="38100">
            <a:solidFill>
              <a:srgbClr val="007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sz="2000" b="1" dirty="0">
                <a:latin typeface="+mn-lt"/>
                <a:sym typeface="Symbol" panose="05050102010706020507" pitchFamily="18" charset="2"/>
              </a:rPr>
              <a:t>4</a:t>
            </a:r>
          </a:p>
        </p:txBody>
      </p:sp>
      <p:cxnSp>
        <p:nvCxnSpPr>
          <p:cNvPr id="43" name="AutoShape 12"/>
          <p:cNvCxnSpPr>
            <a:cxnSpLocks noChangeShapeType="1"/>
            <a:stCxn id="42" idx="5"/>
            <a:endCxn id="36" idx="1"/>
          </p:cNvCxnSpPr>
          <p:nvPr/>
        </p:nvCxnSpPr>
        <p:spPr bwMode="auto">
          <a:xfrm>
            <a:off x="5597580" y="1485797"/>
            <a:ext cx="822325" cy="193675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 type="none"/>
            <a:tailEnd type="triangle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4" name="AutoShape 13"/>
          <p:cNvCxnSpPr>
            <a:cxnSpLocks noChangeShapeType="1"/>
            <a:stCxn id="42" idx="3"/>
            <a:endCxn id="35" idx="7"/>
          </p:cNvCxnSpPr>
          <p:nvPr/>
        </p:nvCxnSpPr>
        <p:spPr bwMode="auto">
          <a:xfrm flipH="1">
            <a:off x="4506968" y="1485797"/>
            <a:ext cx="820737" cy="193675"/>
          </a:xfrm>
          <a:prstGeom prst="straightConnector1">
            <a:avLst/>
          </a:prstGeom>
          <a:noFill/>
          <a:ln w="38100">
            <a:solidFill>
              <a:srgbClr val="007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5" name="AutoShape 14"/>
          <p:cNvCxnSpPr>
            <a:cxnSpLocks noChangeShapeType="1"/>
            <a:stCxn id="35" idx="6"/>
            <a:endCxn id="36" idx="2"/>
          </p:cNvCxnSpPr>
          <p:nvPr/>
        </p:nvCxnSpPr>
        <p:spPr bwMode="auto">
          <a:xfrm>
            <a:off x="4575230" y="1828697"/>
            <a:ext cx="1774825" cy="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6" name="AutoShape 15"/>
          <p:cNvCxnSpPr>
            <a:cxnSpLocks noChangeShapeType="1"/>
            <a:stCxn id="38" idx="0"/>
            <a:endCxn id="35" idx="4"/>
          </p:cNvCxnSpPr>
          <p:nvPr/>
        </p:nvCxnSpPr>
        <p:spPr bwMode="auto">
          <a:xfrm flipV="1">
            <a:off x="4370443" y="2033485"/>
            <a:ext cx="0" cy="736600"/>
          </a:xfrm>
          <a:prstGeom prst="straightConnector1">
            <a:avLst/>
          </a:prstGeom>
          <a:noFill/>
          <a:ln w="38100">
            <a:solidFill>
              <a:srgbClr val="0070C0"/>
            </a:solidFill>
            <a:round/>
            <a:headEnd type="none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7" name="AutoShape 16"/>
          <p:cNvCxnSpPr>
            <a:cxnSpLocks noChangeShapeType="1"/>
            <a:stCxn id="38" idx="5"/>
            <a:endCxn id="41" idx="1"/>
          </p:cNvCxnSpPr>
          <p:nvPr/>
        </p:nvCxnSpPr>
        <p:spPr bwMode="auto">
          <a:xfrm>
            <a:off x="4506968" y="3124097"/>
            <a:ext cx="820737" cy="193675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 type="triangle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8" name="AutoShape 17"/>
          <p:cNvCxnSpPr>
            <a:cxnSpLocks noChangeShapeType="1"/>
            <a:stCxn id="41" idx="7"/>
            <a:endCxn id="39" idx="3"/>
          </p:cNvCxnSpPr>
          <p:nvPr/>
        </p:nvCxnSpPr>
        <p:spPr bwMode="auto">
          <a:xfrm flipV="1">
            <a:off x="5597580" y="3124097"/>
            <a:ext cx="822325" cy="193675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 type="triangle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9" name="AutoShape 18"/>
          <p:cNvCxnSpPr>
            <a:cxnSpLocks noChangeShapeType="1"/>
            <a:stCxn id="39" idx="0"/>
            <a:endCxn id="36" idx="4"/>
          </p:cNvCxnSpPr>
          <p:nvPr/>
        </p:nvCxnSpPr>
        <p:spPr bwMode="auto">
          <a:xfrm flipV="1">
            <a:off x="6554843" y="2033485"/>
            <a:ext cx="0" cy="73660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 type="triangle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0" name="AutoShape 19"/>
          <p:cNvCxnSpPr>
            <a:cxnSpLocks noChangeShapeType="1"/>
            <a:stCxn id="36" idx="6"/>
            <a:endCxn id="37" idx="2"/>
          </p:cNvCxnSpPr>
          <p:nvPr/>
        </p:nvCxnSpPr>
        <p:spPr bwMode="auto">
          <a:xfrm>
            <a:off x="6759630" y="1828697"/>
            <a:ext cx="1501775" cy="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 type="triangle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1" name="AutoShape 20"/>
          <p:cNvCxnSpPr>
            <a:cxnSpLocks noChangeShapeType="1"/>
            <a:stCxn id="39" idx="6"/>
            <a:endCxn id="40" idx="2"/>
          </p:cNvCxnSpPr>
          <p:nvPr/>
        </p:nvCxnSpPr>
        <p:spPr bwMode="auto">
          <a:xfrm>
            <a:off x="6759630" y="2974872"/>
            <a:ext cx="1501775" cy="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 type="triangle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2" name="AutoShape 21"/>
          <p:cNvCxnSpPr>
            <a:cxnSpLocks noChangeShapeType="1"/>
            <a:stCxn id="41" idx="0"/>
            <a:endCxn id="35" idx="5"/>
          </p:cNvCxnSpPr>
          <p:nvPr/>
        </p:nvCxnSpPr>
        <p:spPr bwMode="auto">
          <a:xfrm rot="5400000" flipH="1">
            <a:off x="4342662" y="2142228"/>
            <a:ext cx="1284288" cy="955675"/>
          </a:xfrm>
          <a:prstGeom prst="curvedConnector3">
            <a:avLst>
              <a:gd name="adj1" fmla="val 47829"/>
            </a:avLst>
          </a:prstGeom>
          <a:noFill/>
          <a:ln w="38100">
            <a:solidFill>
              <a:srgbClr val="0070C0"/>
            </a:solidFill>
            <a:round/>
            <a:headEnd type="none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3" name="Text Box 22"/>
          <p:cNvSpPr txBox="1">
            <a:spLocks noChangeArrowheads="1"/>
          </p:cNvSpPr>
          <p:nvPr/>
        </p:nvSpPr>
        <p:spPr bwMode="auto">
          <a:xfrm>
            <a:off x="3865056" y="2217635"/>
            <a:ext cx="57579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b="1">
                <a:solidFill>
                  <a:srgbClr val="0070C0"/>
                </a:solidFill>
                <a:latin typeface="+mn-lt"/>
              </a:rPr>
              <a:t>14</a:t>
            </a:r>
          </a:p>
        </p:txBody>
      </p:sp>
      <p:sp>
        <p:nvSpPr>
          <p:cNvPr id="54" name="Text Box 23"/>
          <p:cNvSpPr txBox="1">
            <a:spLocks noChangeArrowheads="1"/>
          </p:cNvSpPr>
          <p:nvPr/>
        </p:nvSpPr>
        <p:spPr bwMode="auto">
          <a:xfrm>
            <a:off x="4961670" y="2284940"/>
            <a:ext cx="57579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b="1" dirty="0">
                <a:solidFill>
                  <a:srgbClr val="0070C0"/>
                </a:solidFill>
                <a:latin typeface="+mn-lt"/>
              </a:rPr>
              <a:t>10</a:t>
            </a:r>
          </a:p>
        </p:txBody>
      </p:sp>
      <p:sp>
        <p:nvSpPr>
          <p:cNvPr id="55" name="Text Box 24"/>
          <p:cNvSpPr txBox="1">
            <a:spLocks noChangeArrowheads="1"/>
          </p:cNvSpPr>
          <p:nvPr/>
        </p:nvSpPr>
        <p:spPr bwMode="auto">
          <a:xfrm>
            <a:off x="4702614" y="3189185"/>
            <a:ext cx="38023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b="1">
                <a:solidFill>
                  <a:srgbClr val="0070C0"/>
                </a:solidFill>
                <a:latin typeface="+mn-lt"/>
              </a:rPr>
              <a:t>3</a:t>
            </a:r>
          </a:p>
        </p:txBody>
      </p:sp>
      <p:sp>
        <p:nvSpPr>
          <p:cNvPr id="56" name="Text Box 25"/>
          <p:cNvSpPr txBox="1">
            <a:spLocks noChangeArrowheads="1"/>
          </p:cNvSpPr>
          <p:nvPr/>
        </p:nvSpPr>
        <p:spPr bwMode="auto">
          <a:xfrm>
            <a:off x="4702614" y="1222272"/>
            <a:ext cx="38023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b="1">
                <a:solidFill>
                  <a:srgbClr val="0070C0"/>
                </a:solidFill>
                <a:latin typeface="+mn-lt"/>
              </a:rPr>
              <a:t>6</a:t>
            </a:r>
          </a:p>
        </p:txBody>
      </p:sp>
      <p:sp>
        <p:nvSpPr>
          <p:cNvPr id="57" name="Text Box 26"/>
          <p:cNvSpPr txBox="1">
            <a:spLocks noChangeArrowheads="1"/>
          </p:cNvSpPr>
          <p:nvPr/>
        </p:nvSpPr>
        <p:spPr bwMode="auto">
          <a:xfrm>
            <a:off x="5899589" y="1222272"/>
            <a:ext cx="38023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b="1" dirty="0">
                <a:solidFill>
                  <a:srgbClr val="0070C0"/>
                </a:solidFill>
                <a:latin typeface="+mn-lt"/>
              </a:rPr>
              <a:t>4</a:t>
            </a:r>
          </a:p>
        </p:txBody>
      </p:sp>
      <p:sp>
        <p:nvSpPr>
          <p:cNvPr id="58" name="Text Box 27"/>
          <p:cNvSpPr txBox="1">
            <a:spLocks noChangeArrowheads="1"/>
          </p:cNvSpPr>
          <p:nvPr/>
        </p:nvSpPr>
        <p:spPr bwMode="auto">
          <a:xfrm>
            <a:off x="5295484" y="1782311"/>
            <a:ext cx="38023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b="1" dirty="0">
                <a:solidFill>
                  <a:srgbClr val="0070C0"/>
                </a:solidFill>
                <a:latin typeface="+mn-lt"/>
              </a:rPr>
              <a:t>5</a:t>
            </a:r>
          </a:p>
        </p:txBody>
      </p:sp>
      <p:sp>
        <p:nvSpPr>
          <p:cNvPr id="59" name="Text Box 28"/>
          <p:cNvSpPr txBox="1">
            <a:spLocks noChangeArrowheads="1"/>
          </p:cNvSpPr>
          <p:nvPr/>
        </p:nvSpPr>
        <p:spPr bwMode="auto">
          <a:xfrm>
            <a:off x="6499664" y="2250972"/>
            <a:ext cx="38023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b="1">
                <a:solidFill>
                  <a:srgbClr val="0070C0"/>
                </a:solidFill>
                <a:latin typeface="+mn-lt"/>
              </a:rPr>
              <a:t>2</a:t>
            </a:r>
          </a:p>
        </p:txBody>
      </p:sp>
      <p:sp>
        <p:nvSpPr>
          <p:cNvPr id="60" name="Text Box 29"/>
          <p:cNvSpPr txBox="1">
            <a:spLocks noChangeArrowheads="1"/>
          </p:cNvSpPr>
          <p:nvPr/>
        </p:nvSpPr>
        <p:spPr bwMode="auto">
          <a:xfrm>
            <a:off x="7318814" y="1450872"/>
            <a:ext cx="38023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b="1">
                <a:solidFill>
                  <a:srgbClr val="0070C0"/>
                </a:solidFill>
                <a:latin typeface="+mn-lt"/>
              </a:rPr>
              <a:t>9</a:t>
            </a:r>
          </a:p>
        </p:txBody>
      </p:sp>
      <p:sp>
        <p:nvSpPr>
          <p:cNvPr id="61" name="Text Box 30"/>
          <p:cNvSpPr txBox="1">
            <a:spLocks noChangeArrowheads="1"/>
          </p:cNvSpPr>
          <p:nvPr/>
        </p:nvSpPr>
        <p:spPr bwMode="auto">
          <a:xfrm>
            <a:off x="7224206" y="2585935"/>
            <a:ext cx="57579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b="1">
                <a:solidFill>
                  <a:srgbClr val="0070C0"/>
                </a:solidFill>
                <a:latin typeface="+mn-lt"/>
              </a:rPr>
              <a:t>15</a:t>
            </a:r>
          </a:p>
        </p:txBody>
      </p:sp>
      <p:sp>
        <p:nvSpPr>
          <p:cNvPr id="62" name="Text Box 31"/>
          <p:cNvSpPr txBox="1">
            <a:spLocks noChangeArrowheads="1"/>
          </p:cNvSpPr>
          <p:nvPr/>
        </p:nvSpPr>
        <p:spPr bwMode="auto">
          <a:xfrm>
            <a:off x="5839264" y="3208235"/>
            <a:ext cx="38023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b="1">
                <a:solidFill>
                  <a:srgbClr val="0070C0"/>
                </a:solidFill>
                <a:latin typeface="+mn-lt"/>
              </a:rPr>
              <a:t>8</a:t>
            </a:r>
          </a:p>
        </p:txBody>
      </p:sp>
      <p:sp>
        <p:nvSpPr>
          <p:cNvPr id="63" name="Text Box 33"/>
          <p:cNvSpPr txBox="1">
            <a:spLocks noChangeArrowheads="1"/>
          </p:cNvSpPr>
          <p:nvPr/>
        </p:nvSpPr>
        <p:spPr bwMode="auto">
          <a:xfrm>
            <a:off x="6763268" y="1108259"/>
            <a:ext cx="34817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sz="2000" b="1" dirty="0">
                <a:solidFill>
                  <a:srgbClr val="0070C0"/>
                </a:solidFill>
                <a:latin typeface="+mj-lt"/>
              </a:rPr>
              <a:t>u</a:t>
            </a:r>
          </a:p>
        </p:txBody>
      </p:sp>
      <p:cxnSp>
        <p:nvCxnSpPr>
          <p:cNvPr id="64" name="AutoShape 34"/>
          <p:cNvCxnSpPr>
            <a:cxnSpLocks noChangeShapeType="1"/>
          </p:cNvCxnSpPr>
          <p:nvPr/>
        </p:nvCxnSpPr>
        <p:spPr bwMode="auto">
          <a:xfrm flipH="1">
            <a:off x="6587687" y="1337366"/>
            <a:ext cx="221349" cy="293687"/>
          </a:xfrm>
          <a:prstGeom prst="straightConnector1">
            <a:avLst/>
          </a:prstGeom>
          <a:noFill/>
          <a:ln w="25400">
            <a:solidFill>
              <a:srgbClr val="0070C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335296232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Prim’s Algorithm – Example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6493" y="1200786"/>
            <a:ext cx="8496300" cy="4118397"/>
          </a:xfrm>
        </p:spPr>
        <p:txBody>
          <a:bodyPr/>
          <a:lstStyle/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400" dirty="0">
                <a:solidFill>
                  <a:srgbClr val="0070C0"/>
                </a:solidFill>
                <a:latin typeface="Consolas" panose="020B0609020204030204" pitchFamily="49" charset="0"/>
              </a:rPr>
              <a:t>MST-Prim</a:t>
            </a:r>
            <a:r>
              <a:rPr lang="en-US" altLang="en-US" sz="2400" dirty="0">
                <a:latin typeface="Consolas" panose="020B0609020204030204" pitchFamily="49" charset="0"/>
              </a:rPr>
              <a:t>(G, w, r)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400" dirty="0">
                <a:latin typeface="Consolas" panose="020B0609020204030204" pitchFamily="49" charset="0"/>
              </a:rPr>
              <a:t>    Q = V[G];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400" dirty="0">
                <a:latin typeface="Consolas" panose="020B0609020204030204" pitchFamily="49" charset="0"/>
              </a:rPr>
              <a:t>    </a:t>
            </a:r>
            <a:r>
              <a:rPr lang="en-US" altLang="en-US" sz="2400" dirty="0">
                <a:solidFill>
                  <a:srgbClr val="0070C0"/>
                </a:solidFill>
                <a:latin typeface="Consolas" panose="020B0609020204030204" pitchFamily="49" charset="0"/>
              </a:rPr>
              <a:t>for</a:t>
            </a:r>
            <a:r>
              <a:rPr lang="en-US" altLang="en-US" sz="2400" dirty="0">
                <a:latin typeface="Consolas" panose="020B0609020204030204" pitchFamily="49" charset="0"/>
              </a:rPr>
              <a:t> </a:t>
            </a:r>
            <a:r>
              <a:rPr lang="en-US" altLang="en-US" sz="2400" dirty="0">
                <a:solidFill>
                  <a:srgbClr val="0070C0"/>
                </a:solidFill>
                <a:latin typeface="Consolas" panose="020B0609020204030204" pitchFamily="49" charset="0"/>
              </a:rPr>
              <a:t>each</a:t>
            </a:r>
            <a:r>
              <a:rPr lang="en-US" altLang="en-US" sz="2400" dirty="0">
                <a:latin typeface="Consolas" panose="020B0609020204030204" pitchFamily="49" charset="0"/>
              </a:rPr>
              <a:t> </a:t>
            </a:r>
            <a:r>
              <a:rPr lang="en-US" altLang="en-US" sz="2400" i="1" dirty="0">
                <a:latin typeface="Consolas" panose="020B0609020204030204" pitchFamily="49" charset="0"/>
              </a:rPr>
              <a:t>u</a:t>
            </a:r>
            <a:r>
              <a:rPr lang="en-US" altLang="en-US" sz="2400" dirty="0">
                <a:latin typeface="Consolas" panose="020B0609020204030204" pitchFamily="49" charset="0"/>
              </a:rPr>
              <a:t> </a:t>
            </a:r>
            <a:r>
              <a:rPr lang="en-US" altLang="en-US" sz="2400" dirty="0">
                <a:latin typeface="Consolas" panose="020B0609020204030204" pitchFamily="49" charset="0"/>
                <a:sym typeface="Symbol" panose="05050102010706020507" pitchFamily="18" charset="2"/>
              </a:rPr>
              <a:t> Q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400" dirty="0">
                <a:latin typeface="Consolas" panose="020B0609020204030204" pitchFamily="49" charset="0"/>
                <a:sym typeface="Symbol" panose="05050102010706020507" pitchFamily="18" charset="2"/>
              </a:rPr>
              <a:t>        key[u] = ;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400" dirty="0">
                <a:latin typeface="Consolas" panose="020B0609020204030204" pitchFamily="49" charset="0"/>
                <a:sym typeface="Symbol" panose="05050102010706020507" pitchFamily="18" charset="2"/>
              </a:rPr>
              <a:t>    key[r] = 0;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400" dirty="0">
                <a:latin typeface="Consolas" panose="020B0609020204030204" pitchFamily="49" charset="0"/>
                <a:sym typeface="Symbol" panose="05050102010706020507" pitchFamily="18" charset="2"/>
              </a:rPr>
              <a:t>    p[r] = NULL;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400" dirty="0">
                <a:latin typeface="Consolas" panose="020B0609020204030204" pitchFamily="49" charset="0"/>
                <a:sym typeface="Symbol" panose="05050102010706020507" pitchFamily="18" charset="2"/>
              </a:rPr>
              <a:t>    </a:t>
            </a:r>
            <a:r>
              <a:rPr lang="en-US" altLang="en-US" sz="2400" dirty="0">
                <a:solidFill>
                  <a:srgbClr val="0070C0"/>
                </a:solidFill>
                <a:latin typeface="Consolas" panose="020B0609020204030204" pitchFamily="49" charset="0"/>
                <a:sym typeface="Symbol" panose="05050102010706020507" pitchFamily="18" charset="2"/>
              </a:rPr>
              <a:t>while</a:t>
            </a:r>
            <a:r>
              <a:rPr lang="en-US" altLang="en-US" sz="2400" dirty="0">
                <a:latin typeface="Consolas" panose="020B0609020204030204" pitchFamily="49" charset="0"/>
                <a:sym typeface="Symbol" panose="05050102010706020507" pitchFamily="18" charset="2"/>
              </a:rPr>
              <a:t> (Q not empty)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400" dirty="0">
                <a:latin typeface="Consolas" panose="020B0609020204030204" pitchFamily="49" charset="0"/>
                <a:sym typeface="Symbol" panose="05050102010706020507" pitchFamily="18" charset="2"/>
              </a:rPr>
              <a:t>        u = </a:t>
            </a:r>
            <a:r>
              <a:rPr lang="en-US" altLang="en-US" sz="2400" dirty="0" err="1">
                <a:latin typeface="Consolas" panose="020B0609020204030204" pitchFamily="49" charset="0"/>
                <a:sym typeface="Symbol" panose="05050102010706020507" pitchFamily="18" charset="2"/>
              </a:rPr>
              <a:t>ExtractMin</a:t>
            </a:r>
            <a:r>
              <a:rPr lang="en-US" altLang="en-US" sz="2400" dirty="0">
                <a:latin typeface="Consolas" panose="020B0609020204030204" pitchFamily="49" charset="0"/>
                <a:sym typeface="Symbol" panose="05050102010706020507" pitchFamily="18" charset="2"/>
              </a:rPr>
              <a:t>(Q);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400" dirty="0">
                <a:latin typeface="Consolas" panose="020B0609020204030204" pitchFamily="49" charset="0"/>
                <a:sym typeface="Symbol" panose="05050102010706020507" pitchFamily="18" charset="2"/>
              </a:rPr>
              <a:t>        </a:t>
            </a:r>
            <a:r>
              <a:rPr lang="en-US" altLang="en-US" sz="2400" dirty="0">
                <a:solidFill>
                  <a:srgbClr val="0070C0"/>
                </a:solidFill>
                <a:latin typeface="Consolas" panose="020B0609020204030204" pitchFamily="49" charset="0"/>
                <a:sym typeface="Symbol" panose="05050102010706020507" pitchFamily="18" charset="2"/>
              </a:rPr>
              <a:t>for</a:t>
            </a:r>
            <a:r>
              <a:rPr lang="en-US" altLang="en-US" sz="2400" dirty="0">
                <a:latin typeface="Consolas" panose="020B0609020204030204" pitchFamily="49" charset="0"/>
                <a:sym typeface="Symbol" panose="05050102010706020507" pitchFamily="18" charset="2"/>
              </a:rPr>
              <a:t> </a:t>
            </a:r>
            <a:r>
              <a:rPr lang="en-US" altLang="en-US" sz="2400" dirty="0">
                <a:solidFill>
                  <a:srgbClr val="0070C0"/>
                </a:solidFill>
                <a:latin typeface="Consolas" panose="020B0609020204030204" pitchFamily="49" charset="0"/>
                <a:sym typeface="Symbol" panose="05050102010706020507" pitchFamily="18" charset="2"/>
              </a:rPr>
              <a:t>each</a:t>
            </a:r>
            <a:r>
              <a:rPr lang="en-US" altLang="en-US" sz="2400" dirty="0">
                <a:latin typeface="Consolas" panose="020B0609020204030204" pitchFamily="49" charset="0"/>
                <a:sym typeface="Symbol" panose="05050102010706020507" pitchFamily="18" charset="2"/>
              </a:rPr>
              <a:t> </a:t>
            </a:r>
            <a:r>
              <a:rPr lang="en-US" altLang="en-US" sz="2400" i="1" dirty="0">
                <a:latin typeface="Consolas" panose="020B0609020204030204" pitchFamily="49" charset="0"/>
                <a:sym typeface="Symbol" panose="05050102010706020507" pitchFamily="18" charset="2"/>
              </a:rPr>
              <a:t>v</a:t>
            </a:r>
            <a:r>
              <a:rPr lang="en-US" altLang="en-US" sz="2400" dirty="0">
                <a:latin typeface="Consolas" panose="020B0609020204030204" pitchFamily="49" charset="0"/>
              </a:rPr>
              <a:t> </a:t>
            </a:r>
            <a:r>
              <a:rPr lang="en-US" altLang="en-US" sz="2400" dirty="0">
                <a:latin typeface="Consolas" panose="020B0609020204030204" pitchFamily="49" charset="0"/>
                <a:sym typeface="Symbol" panose="05050102010706020507" pitchFamily="18" charset="2"/>
              </a:rPr>
              <a:t> </a:t>
            </a:r>
            <a:r>
              <a:rPr lang="en-US" altLang="en-US" sz="2400" dirty="0" err="1">
                <a:latin typeface="Consolas" panose="020B0609020204030204" pitchFamily="49" charset="0"/>
                <a:sym typeface="Symbol" panose="05050102010706020507" pitchFamily="18" charset="2"/>
              </a:rPr>
              <a:t>Adj</a:t>
            </a:r>
            <a:r>
              <a:rPr lang="en-US" altLang="en-US" sz="2400" dirty="0">
                <a:latin typeface="Consolas" panose="020B0609020204030204" pitchFamily="49" charset="0"/>
                <a:sym typeface="Symbol" panose="05050102010706020507" pitchFamily="18" charset="2"/>
              </a:rPr>
              <a:t>[</a:t>
            </a:r>
            <a:r>
              <a:rPr lang="en-US" altLang="en-US" sz="2400" i="1" dirty="0">
                <a:latin typeface="Consolas" panose="020B0609020204030204" pitchFamily="49" charset="0"/>
                <a:sym typeface="Symbol" panose="05050102010706020507" pitchFamily="18" charset="2"/>
              </a:rPr>
              <a:t>u</a:t>
            </a:r>
            <a:r>
              <a:rPr lang="en-US" altLang="en-US" sz="2400" dirty="0">
                <a:latin typeface="Consolas" panose="020B0609020204030204" pitchFamily="49" charset="0"/>
                <a:sym typeface="Symbol" panose="05050102010706020507" pitchFamily="18" charset="2"/>
              </a:rPr>
              <a:t>]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400" dirty="0">
                <a:latin typeface="Consolas" panose="020B0609020204030204" pitchFamily="49" charset="0"/>
                <a:sym typeface="Symbol" panose="05050102010706020507" pitchFamily="18" charset="2"/>
              </a:rPr>
              <a:t>            </a:t>
            </a:r>
            <a:r>
              <a:rPr lang="en-US" altLang="en-US" sz="2400" dirty="0">
                <a:solidFill>
                  <a:srgbClr val="0070C0"/>
                </a:solidFill>
                <a:latin typeface="Consolas" panose="020B0609020204030204" pitchFamily="49" charset="0"/>
                <a:sym typeface="Symbol" panose="05050102010706020507" pitchFamily="18" charset="2"/>
              </a:rPr>
              <a:t>if</a:t>
            </a:r>
            <a:r>
              <a:rPr lang="en-US" altLang="en-US" sz="2400" dirty="0">
                <a:latin typeface="Consolas" panose="020B0609020204030204" pitchFamily="49" charset="0"/>
                <a:sym typeface="Symbol" panose="05050102010706020507" pitchFamily="18" charset="2"/>
              </a:rPr>
              <a:t> (v</a:t>
            </a:r>
            <a:r>
              <a:rPr lang="en-US" altLang="en-US" sz="2400" dirty="0">
                <a:latin typeface="Consolas" panose="020B0609020204030204" pitchFamily="49" charset="0"/>
              </a:rPr>
              <a:t> </a:t>
            </a:r>
            <a:r>
              <a:rPr lang="en-US" altLang="en-US" sz="2400" dirty="0">
                <a:latin typeface="Consolas" panose="020B0609020204030204" pitchFamily="49" charset="0"/>
                <a:sym typeface="Symbol" panose="05050102010706020507" pitchFamily="18" charset="2"/>
              </a:rPr>
              <a:t> Q and w(</a:t>
            </a:r>
            <a:r>
              <a:rPr lang="en-US" altLang="en-US" sz="2400" i="1" dirty="0" err="1">
                <a:latin typeface="Consolas" panose="020B0609020204030204" pitchFamily="49" charset="0"/>
                <a:sym typeface="Symbol" panose="05050102010706020507" pitchFamily="18" charset="2"/>
              </a:rPr>
              <a:t>u,v</a:t>
            </a:r>
            <a:r>
              <a:rPr lang="en-US" altLang="en-US" sz="2400" dirty="0">
                <a:latin typeface="Consolas" panose="020B0609020204030204" pitchFamily="49" charset="0"/>
                <a:sym typeface="Symbol" panose="05050102010706020507" pitchFamily="18" charset="2"/>
              </a:rPr>
              <a:t>) &lt; key[</a:t>
            </a:r>
            <a:r>
              <a:rPr lang="en-US" altLang="en-US" sz="2400" i="1" dirty="0">
                <a:latin typeface="Consolas" panose="020B0609020204030204" pitchFamily="49" charset="0"/>
                <a:sym typeface="Symbol" panose="05050102010706020507" pitchFamily="18" charset="2"/>
              </a:rPr>
              <a:t>v</a:t>
            </a:r>
            <a:r>
              <a:rPr lang="en-US" altLang="en-US" sz="2400" dirty="0">
                <a:latin typeface="Consolas" panose="020B0609020204030204" pitchFamily="49" charset="0"/>
                <a:sym typeface="Symbol" panose="05050102010706020507" pitchFamily="18" charset="2"/>
              </a:rPr>
              <a:t>])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400" dirty="0">
                <a:latin typeface="Consolas" panose="020B0609020204030204" pitchFamily="49" charset="0"/>
                <a:sym typeface="Symbol" panose="05050102010706020507" pitchFamily="18" charset="2"/>
              </a:rPr>
              <a:t>                p[v] = u;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400" dirty="0">
                <a:latin typeface="Consolas" panose="020B0609020204030204" pitchFamily="49" charset="0"/>
                <a:sym typeface="Symbol" panose="05050102010706020507" pitchFamily="18" charset="2"/>
              </a:rPr>
              <a:t>                key[v] = w(</a:t>
            </a:r>
            <a:r>
              <a:rPr lang="en-US" altLang="en-US" sz="2400" dirty="0" err="1">
                <a:latin typeface="Consolas" panose="020B0609020204030204" pitchFamily="49" charset="0"/>
                <a:sym typeface="Symbol" panose="05050102010706020507" pitchFamily="18" charset="2"/>
              </a:rPr>
              <a:t>u,v</a:t>
            </a:r>
            <a:r>
              <a:rPr lang="en-US" altLang="en-US" sz="2400" dirty="0">
                <a:latin typeface="Consolas" panose="020B0609020204030204" pitchFamily="49" charset="0"/>
                <a:sym typeface="Symbol" panose="05050102010706020507" pitchFamily="18" charset="2"/>
              </a:rPr>
              <a:t>);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dirty="0"/>
              <a:t>25-MST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C8D6E8-E2D4-466A-B54E-56FCD6F950CE}" type="slidenum">
              <a:rPr lang="en-GB" smtClean="0"/>
              <a:pPr/>
              <a:t>39</a:t>
            </a:fld>
            <a:endParaRPr lang="en-GB"/>
          </a:p>
        </p:txBody>
      </p:sp>
      <p:sp>
        <p:nvSpPr>
          <p:cNvPr id="35" name="Oval 4"/>
          <p:cNvSpPr>
            <a:spLocks noChangeArrowheads="1"/>
          </p:cNvSpPr>
          <p:nvPr/>
        </p:nvSpPr>
        <p:spPr bwMode="auto">
          <a:xfrm>
            <a:off x="4179943" y="1638197"/>
            <a:ext cx="382587" cy="381000"/>
          </a:xfrm>
          <a:prstGeom prst="ellipse">
            <a:avLst/>
          </a:prstGeom>
          <a:noFill/>
          <a:ln w="38100">
            <a:solidFill>
              <a:srgbClr val="007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sz="2000" b="1" dirty="0">
                <a:latin typeface="+mn-lt"/>
                <a:sym typeface="Symbol" panose="05050102010706020507" pitchFamily="18" charset="2"/>
              </a:rPr>
              <a:t>5</a:t>
            </a:r>
          </a:p>
        </p:txBody>
      </p:sp>
      <p:sp>
        <p:nvSpPr>
          <p:cNvPr id="36" name="Oval 5"/>
          <p:cNvSpPr>
            <a:spLocks noChangeArrowheads="1"/>
          </p:cNvSpPr>
          <p:nvPr/>
        </p:nvSpPr>
        <p:spPr bwMode="auto">
          <a:xfrm>
            <a:off x="6364343" y="1638197"/>
            <a:ext cx="381000" cy="381000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sz="2000" b="1" dirty="0">
                <a:latin typeface="+mn-lt"/>
                <a:sym typeface="Symbol" panose="05050102010706020507" pitchFamily="18" charset="2"/>
              </a:rPr>
              <a:t>2</a:t>
            </a:r>
          </a:p>
        </p:txBody>
      </p:sp>
      <p:sp>
        <p:nvSpPr>
          <p:cNvPr id="37" name="Oval 6"/>
          <p:cNvSpPr>
            <a:spLocks noChangeArrowheads="1"/>
          </p:cNvSpPr>
          <p:nvPr/>
        </p:nvSpPr>
        <p:spPr bwMode="auto">
          <a:xfrm>
            <a:off x="8274105" y="1638197"/>
            <a:ext cx="382588" cy="381000"/>
          </a:xfrm>
          <a:prstGeom prst="ellipse">
            <a:avLst/>
          </a:prstGeom>
          <a:noFill/>
          <a:ln w="38100">
            <a:solidFill>
              <a:srgbClr val="007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sz="2000" b="1" dirty="0">
                <a:latin typeface="+mn-lt"/>
                <a:sym typeface="Symbol" panose="05050102010706020507" pitchFamily="18" charset="2"/>
              </a:rPr>
              <a:t>9</a:t>
            </a:r>
          </a:p>
        </p:txBody>
      </p:sp>
      <p:sp>
        <p:nvSpPr>
          <p:cNvPr id="38" name="Oval 7"/>
          <p:cNvSpPr>
            <a:spLocks noChangeArrowheads="1"/>
          </p:cNvSpPr>
          <p:nvPr/>
        </p:nvSpPr>
        <p:spPr bwMode="auto">
          <a:xfrm>
            <a:off x="4179943" y="2784372"/>
            <a:ext cx="382587" cy="381000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sz="2000" b="1" dirty="0">
                <a:latin typeface="+mn-lt"/>
                <a:sym typeface="Symbol" panose="05050102010706020507" pitchFamily="18" charset="2"/>
              </a:rPr>
              <a:t>0</a:t>
            </a:r>
          </a:p>
        </p:txBody>
      </p:sp>
      <p:sp>
        <p:nvSpPr>
          <p:cNvPr id="39" name="Oval 8"/>
          <p:cNvSpPr>
            <a:spLocks noChangeArrowheads="1"/>
          </p:cNvSpPr>
          <p:nvPr/>
        </p:nvSpPr>
        <p:spPr bwMode="auto">
          <a:xfrm>
            <a:off x="6364343" y="2784372"/>
            <a:ext cx="381000" cy="381000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sz="2000" b="1" dirty="0">
                <a:latin typeface="+mn-lt"/>
                <a:sym typeface="Symbol" panose="05050102010706020507" pitchFamily="18" charset="2"/>
              </a:rPr>
              <a:t>8</a:t>
            </a:r>
          </a:p>
        </p:txBody>
      </p:sp>
      <p:sp>
        <p:nvSpPr>
          <p:cNvPr id="40" name="Oval 9"/>
          <p:cNvSpPr>
            <a:spLocks noChangeArrowheads="1"/>
          </p:cNvSpPr>
          <p:nvPr/>
        </p:nvSpPr>
        <p:spPr bwMode="auto">
          <a:xfrm>
            <a:off x="8274105" y="2784372"/>
            <a:ext cx="382588" cy="381000"/>
          </a:xfrm>
          <a:prstGeom prst="ellipse">
            <a:avLst/>
          </a:prstGeom>
          <a:noFill/>
          <a:ln w="38100">
            <a:solidFill>
              <a:srgbClr val="007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sz="2000" b="1" dirty="0">
                <a:latin typeface="+mn-lt"/>
                <a:sym typeface="Symbol" panose="05050102010706020507" pitchFamily="18" charset="2"/>
              </a:rPr>
              <a:t>15</a:t>
            </a:r>
          </a:p>
        </p:txBody>
      </p:sp>
      <p:sp>
        <p:nvSpPr>
          <p:cNvPr id="41" name="Oval 10"/>
          <p:cNvSpPr>
            <a:spLocks noChangeArrowheads="1"/>
          </p:cNvSpPr>
          <p:nvPr/>
        </p:nvSpPr>
        <p:spPr bwMode="auto">
          <a:xfrm>
            <a:off x="5272143" y="3274910"/>
            <a:ext cx="382587" cy="382587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sz="2000" b="1" dirty="0">
                <a:latin typeface="+mn-lt"/>
                <a:sym typeface="Symbol" panose="05050102010706020507" pitchFamily="18" charset="2"/>
              </a:rPr>
              <a:t>3</a:t>
            </a:r>
          </a:p>
        </p:txBody>
      </p:sp>
      <p:sp>
        <p:nvSpPr>
          <p:cNvPr id="42" name="Oval 11"/>
          <p:cNvSpPr>
            <a:spLocks noChangeArrowheads="1"/>
          </p:cNvSpPr>
          <p:nvPr/>
        </p:nvSpPr>
        <p:spPr bwMode="auto">
          <a:xfrm>
            <a:off x="5272143" y="1146072"/>
            <a:ext cx="382587" cy="382588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sz="2000" b="1" dirty="0">
                <a:latin typeface="+mn-lt"/>
                <a:sym typeface="Symbol" panose="05050102010706020507" pitchFamily="18" charset="2"/>
              </a:rPr>
              <a:t>4</a:t>
            </a:r>
          </a:p>
        </p:txBody>
      </p:sp>
      <p:cxnSp>
        <p:nvCxnSpPr>
          <p:cNvPr id="43" name="AutoShape 12"/>
          <p:cNvCxnSpPr>
            <a:cxnSpLocks noChangeShapeType="1"/>
            <a:stCxn id="42" idx="5"/>
            <a:endCxn id="36" idx="1"/>
          </p:cNvCxnSpPr>
          <p:nvPr/>
        </p:nvCxnSpPr>
        <p:spPr bwMode="auto">
          <a:xfrm>
            <a:off x="5597580" y="1485797"/>
            <a:ext cx="822325" cy="193675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 type="none"/>
            <a:tailEnd type="triangle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4" name="AutoShape 13"/>
          <p:cNvCxnSpPr>
            <a:cxnSpLocks noChangeShapeType="1"/>
            <a:stCxn id="42" idx="3"/>
            <a:endCxn id="35" idx="7"/>
          </p:cNvCxnSpPr>
          <p:nvPr/>
        </p:nvCxnSpPr>
        <p:spPr bwMode="auto">
          <a:xfrm flipH="1">
            <a:off x="4506968" y="1485797"/>
            <a:ext cx="820737" cy="193675"/>
          </a:xfrm>
          <a:prstGeom prst="straightConnector1">
            <a:avLst/>
          </a:prstGeom>
          <a:noFill/>
          <a:ln w="38100">
            <a:solidFill>
              <a:srgbClr val="007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5" name="AutoShape 14"/>
          <p:cNvCxnSpPr>
            <a:cxnSpLocks noChangeShapeType="1"/>
            <a:stCxn id="35" idx="6"/>
            <a:endCxn id="36" idx="2"/>
          </p:cNvCxnSpPr>
          <p:nvPr/>
        </p:nvCxnSpPr>
        <p:spPr bwMode="auto">
          <a:xfrm>
            <a:off x="4575230" y="1828697"/>
            <a:ext cx="1774825" cy="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6" name="AutoShape 15"/>
          <p:cNvCxnSpPr>
            <a:cxnSpLocks noChangeShapeType="1"/>
            <a:stCxn id="38" idx="0"/>
            <a:endCxn id="35" idx="4"/>
          </p:cNvCxnSpPr>
          <p:nvPr/>
        </p:nvCxnSpPr>
        <p:spPr bwMode="auto">
          <a:xfrm flipV="1">
            <a:off x="4370443" y="2033485"/>
            <a:ext cx="0" cy="736600"/>
          </a:xfrm>
          <a:prstGeom prst="straightConnector1">
            <a:avLst/>
          </a:prstGeom>
          <a:noFill/>
          <a:ln w="38100">
            <a:solidFill>
              <a:srgbClr val="0070C0"/>
            </a:solidFill>
            <a:round/>
            <a:headEnd type="none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7" name="AutoShape 16"/>
          <p:cNvCxnSpPr>
            <a:cxnSpLocks noChangeShapeType="1"/>
            <a:stCxn id="38" idx="5"/>
            <a:endCxn id="41" idx="1"/>
          </p:cNvCxnSpPr>
          <p:nvPr/>
        </p:nvCxnSpPr>
        <p:spPr bwMode="auto">
          <a:xfrm>
            <a:off x="4506968" y="3124097"/>
            <a:ext cx="820737" cy="193675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 type="triangle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8" name="AutoShape 17"/>
          <p:cNvCxnSpPr>
            <a:cxnSpLocks noChangeShapeType="1"/>
            <a:stCxn id="41" idx="7"/>
            <a:endCxn id="39" idx="3"/>
          </p:cNvCxnSpPr>
          <p:nvPr/>
        </p:nvCxnSpPr>
        <p:spPr bwMode="auto">
          <a:xfrm flipV="1">
            <a:off x="5597580" y="3124097"/>
            <a:ext cx="822325" cy="193675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 type="triangle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9" name="AutoShape 18"/>
          <p:cNvCxnSpPr>
            <a:cxnSpLocks noChangeShapeType="1"/>
            <a:stCxn id="39" idx="0"/>
            <a:endCxn id="36" idx="4"/>
          </p:cNvCxnSpPr>
          <p:nvPr/>
        </p:nvCxnSpPr>
        <p:spPr bwMode="auto">
          <a:xfrm flipV="1">
            <a:off x="6554843" y="2033485"/>
            <a:ext cx="0" cy="73660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 type="triangle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0" name="AutoShape 19"/>
          <p:cNvCxnSpPr>
            <a:cxnSpLocks noChangeShapeType="1"/>
            <a:stCxn id="36" idx="6"/>
            <a:endCxn id="37" idx="2"/>
          </p:cNvCxnSpPr>
          <p:nvPr/>
        </p:nvCxnSpPr>
        <p:spPr bwMode="auto">
          <a:xfrm>
            <a:off x="6759630" y="1828697"/>
            <a:ext cx="1501775" cy="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 type="triangle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1" name="AutoShape 20"/>
          <p:cNvCxnSpPr>
            <a:cxnSpLocks noChangeShapeType="1"/>
            <a:stCxn id="39" idx="6"/>
            <a:endCxn id="40" idx="2"/>
          </p:cNvCxnSpPr>
          <p:nvPr/>
        </p:nvCxnSpPr>
        <p:spPr bwMode="auto">
          <a:xfrm>
            <a:off x="6759630" y="2974872"/>
            <a:ext cx="1501775" cy="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 type="triangle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2" name="AutoShape 21"/>
          <p:cNvCxnSpPr>
            <a:cxnSpLocks noChangeShapeType="1"/>
            <a:stCxn id="41" idx="0"/>
            <a:endCxn id="35" idx="5"/>
          </p:cNvCxnSpPr>
          <p:nvPr/>
        </p:nvCxnSpPr>
        <p:spPr bwMode="auto">
          <a:xfrm rot="5400000" flipH="1">
            <a:off x="4342662" y="2142228"/>
            <a:ext cx="1284288" cy="955675"/>
          </a:xfrm>
          <a:prstGeom prst="curvedConnector3">
            <a:avLst>
              <a:gd name="adj1" fmla="val 47829"/>
            </a:avLst>
          </a:prstGeom>
          <a:noFill/>
          <a:ln w="38100">
            <a:solidFill>
              <a:srgbClr val="0070C0"/>
            </a:solidFill>
            <a:round/>
            <a:headEnd type="none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3" name="Text Box 22"/>
          <p:cNvSpPr txBox="1">
            <a:spLocks noChangeArrowheads="1"/>
          </p:cNvSpPr>
          <p:nvPr/>
        </p:nvSpPr>
        <p:spPr bwMode="auto">
          <a:xfrm>
            <a:off x="3865056" y="2217635"/>
            <a:ext cx="57579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b="1">
                <a:solidFill>
                  <a:srgbClr val="0070C0"/>
                </a:solidFill>
                <a:latin typeface="+mn-lt"/>
              </a:rPr>
              <a:t>14</a:t>
            </a:r>
          </a:p>
        </p:txBody>
      </p:sp>
      <p:sp>
        <p:nvSpPr>
          <p:cNvPr id="54" name="Text Box 23"/>
          <p:cNvSpPr txBox="1">
            <a:spLocks noChangeArrowheads="1"/>
          </p:cNvSpPr>
          <p:nvPr/>
        </p:nvSpPr>
        <p:spPr bwMode="auto">
          <a:xfrm>
            <a:off x="4961670" y="2284940"/>
            <a:ext cx="57579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b="1" dirty="0">
                <a:solidFill>
                  <a:srgbClr val="0070C0"/>
                </a:solidFill>
                <a:latin typeface="+mn-lt"/>
              </a:rPr>
              <a:t>10</a:t>
            </a:r>
          </a:p>
        </p:txBody>
      </p:sp>
      <p:sp>
        <p:nvSpPr>
          <p:cNvPr id="55" name="Text Box 24"/>
          <p:cNvSpPr txBox="1">
            <a:spLocks noChangeArrowheads="1"/>
          </p:cNvSpPr>
          <p:nvPr/>
        </p:nvSpPr>
        <p:spPr bwMode="auto">
          <a:xfrm>
            <a:off x="4702614" y="3189185"/>
            <a:ext cx="38023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b="1">
                <a:solidFill>
                  <a:srgbClr val="0070C0"/>
                </a:solidFill>
                <a:latin typeface="+mn-lt"/>
              </a:rPr>
              <a:t>3</a:t>
            </a:r>
          </a:p>
        </p:txBody>
      </p:sp>
      <p:sp>
        <p:nvSpPr>
          <p:cNvPr id="56" name="Text Box 25"/>
          <p:cNvSpPr txBox="1">
            <a:spLocks noChangeArrowheads="1"/>
          </p:cNvSpPr>
          <p:nvPr/>
        </p:nvSpPr>
        <p:spPr bwMode="auto">
          <a:xfrm>
            <a:off x="4702614" y="1222272"/>
            <a:ext cx="38023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b="1">
                <a:solidFill>
                  <a:srgbClr val="0070C0"/>
                </a:solidFill>
                <a:latin typeface="+mn-lt"/>
              </a:rPr>
              <a:t>6</a:t>
            </a:r>
          </a:p>
        </p:txBody>
      </p:sp>
      <p:sp>
        <p:nvSpPr>
          <p:cNvPr id="57" name="Text Box 26"/>
          <p:cNvSpPr txBox="1">
            <a:spLocks noChangeArrowheads="1"/>
          </p:cNvSpPr>
          <p:nvPr/>
        </p:nvSpPr>
        <p:spPr bwMode="auto">
          <a:xfrm>
            <a:off x="5899589" y="1222272"/>
            <a:ext cx="38023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b="1" dirty="0">
                <a:solidFill>
                  <a:srgbClr val="0070C0"/>
                </a:solidFill>
                <a:latin typeface="+mn-lt"/>
              </a:rPr>
              <a:t>4</a:t>
            </a:r>
          </a:p>
        </p:txBody>
      </p:sp>
      <p:sp>
        <p:nvSpPr>
          <p:cNvPr id="58" name="Text Box 27"/>
          <p:cNvSpPr txBox="1">
            <a:spLocks noChangeArrowheads="1"/>
          </p:cNvSpPr>
          <p:nvPr/>
        </p:nvSpPr>
        <p:spPr bwMode="auto">
          <a:xfrm>
            <a:off x="5295484" y="1782311"/>
            <a:ext cx="38023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b="1" dirty="0">
                <a:solidFill>
                  <a:srgbClr val="0070C0"/>
                </a:solidFill>
                <a:latin typeface="+mn-lt"/>
              </a:rPr>
              <a:t>5</a:t>
            </a:r>
          </a:p>
        </p:txBody>
      </p:sp>
      <p:sp>
        <p:nvSpPr>
          <p:cNvPr id="59" name="Text Box 28"/>
          <p:cNvSpPr txBox="1">
            <a:spLocks noChangeArrowheads="1"/>
          </p:cNvSpPr>
          <p:nvPr/>
        </p:nvSpPr>
        <p:spPr bwMode="auto">
          <a:xfrm>
            <a:off x="6499664" y="2250972"/>
            <a:ext cx="38023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b="1">
                <a:solidFill>
                  <a:srgbClr val="0070C0"/>
                </a:solidFill>
                <a:latin typeface="+mn-lt"/>
              </a:rPr>
              <a:t>2</a:t>
            </a:r>
          </a:p>
        </p:txBody>
      </p:sp>
      <p:sp>
        <p:nvSpPr>
          <p:cNvPr id="60" name="Text Box 29"/>
          <p:cNvSpPr txBox="1">
            <a:spLocks noChangeArrowheads="1"/>
          </p:cNvSpPr>
          <p:nvPr/>
        </p:nvSpPr>
        <p:spPr bwMode="auto">
          <a:xfrm>
            <a:off x="7318814" y="1450872"/>
            <a:ext cx="38023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b="1">
                <a:solidFill>
                  <a:srgbClr val="0070C0"/>
                </a:solidFill>
                <a:latin typeface="+mn-lt"/>
              </a:rPr>
              <a:t>9</a:t>
            </a:r>
          </a:p>
        </p:txBody>
      </p:sp>
      <p:sp>
        <p:nvSpPr>
          <p:cNvPr id="61" name="Text Box 30"/>
          <p:cNvSpPr txBox="1">
            <a:spLocks noChangeArrowheads="1"/>
          </p:cNvSpPr>
          <p:nvPr/>
        </p:nvSpPr>
        <p:spPr bwMode="auto">
          <a:xfrm>
            <a:off x="7224206" y="2585935"/>
            <a:ext cx="57579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b="1">
                <a:solidFill>
                  <a:srgbClr val="0070C0"/>
                </a:solidFill>
                <a:latin typeface="+mn-lt"/>
              </a:rPr>
              <a:t>15</a:t>
            </a:r>
          </a:p>
        </p:txBody>
      </p:sp>
      <p:sp>
        <p:nvSpPr>
          <p:cNvPr id="62" name="Text Box 31"/>
          <p:cNvSpPr txBox="1">
            <a:spLocks noChangeArrowheads="1"/>
          </p:cNvSpPr>
          <p:nvPr/>
        </p:nvSpPr>
        <p:spPr bwMode="auto">
          <a:xfrm>
            <a:off x="5839264" y="3208235"/>
            <a:ext cx="38023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b="1">
                <a:solidFill>
                  <a:srgbClr val="0070C0"/>
                </a:solidFill>
                <a:latin typeface="+mn-lt"/>
              </a:rPr>
              <a:t>8</a:t>
            </a:r>
          </a:p>
        </p:txBody>
      </p:sp>
      <p:sp>
        <p:nvSpPr>
          <p:cNvPr id="63" name="Text Box 33"/>
          <p:cNvSpPr txBox="1">
            <a:spLocks noChangeArrowheads="1"/>
          </p:cNvSpPr>
          <p:nvPr/>
        </p:nvSpPr>
        <p:spPr bwMode="auto">
          <a:xfrm>
            <a:off x="6692158" y="961215"/>
            <a:ext cx="34817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sz="2000" b="1" dirty="0">
                <a:solidFill>
                  <a:srgbClr val="0070C0"/>
                </a:solidFill>
                <a:latin typeface="+mj-lt"/>
              </a:rPr>
              <a:t>u</a:t>
            </a:r>
          </a:p>
        </p:txBody>
      </p:sp>
      <p:cxnSp>
        <p:nvCxnSpPr>
          <p:cNvPr id="64" name="AutoShape 34"/>
          <p:cNvCxnSpPr>
            <a:cxnSpLocks noChangeShapeType="1"/>
          </p:cNvCxnSpPr>
          <p:nvPr/>
        </p:nvCxnSpPr>
        <p:spPr bwMode="auto">
          <a:xfrm flipH="1" flipV="1">
            <a:off x="5675718" y="1172973"/>
            <a:ext cx="1014062" cy="8335"/>
          </a:xfrm>
          <a:prstGeom prst="straightConnector1">
            <a:avLst/>
          </a:prstGeom>
          <a:noFill/>
          <a:ln w="25400">
            <a:solidFill>
              <a:srgbClr val="0070C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25210024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Spanning Trees – Example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graph has 16 vertices and 35 edges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dirty="0"/>
              <a:t>25-MST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C8D6E8-E2D4-466A-B54E-56FCD6F950CE}" type="slidenum">
              <a:rPr lang="en-GB" smtClean="0"/>
              <a:pPr/>
              <a:t>4</a:t>
            </a:fld>
            <a:endParaRPr lang="en-GB"/>
          </a:p>
        </p:txBody>
      </p:sp>
      <p:pic>
        <p:nvPicPr>
          <p:cNvPr id="6" name="Picture 7" descr="s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661" y="2492896"/>
            <a:ext cx="7596678" cy="2963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6758298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Prim’s Algorithm – Example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6493" y="1200786"/>
            <a:ext cx="8496300" cy="4118397"/>
          </a:xfrm>
        </p:spPr>
        <p:txBody>
          <a:bodyPr/>
          <a:lstStyle/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400" dirty="0">
                <a:solidFill>
                  <a:srgbClr val="0070C0"/>
                </a:solidFill>
                <a:latin typeface="Consolas" panose="020B0609020204030204" pitchFamily="49" charset="0"/>
              </a:rPr>
              <a:t>MST-Prim</a:t>
            </a:r>
            <a:r>
              <a:rPr lang="en-US" altLang="en-US" sz="2400" dirty="0">
                <a:latin typeface="Consolas" panose="020B0609020204030204" pitchFamily="49" charset="0"/>
              </a:rPr>
              <a:t>(G, w, r)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400" dirty="0">
                <a:latin typeface="Consolas" panose="020B0609020204030204" pitchFamily="49" charset="0"/>
              </a:rPr>
              <a:t>    Q = V[G];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400" dirty="0">
                <a:latin typeface="Consolas" panose="020B0609020204030204" pitchFamily="49" charset="0"/>
              </a:rPr>
              <a:t>    </a:t>
            </a:r>
            <a:r>
              <a:rPr lang="en-US" altLang="en-US" sz="2400" dirty="0">
                <a:solidFill>
                  <a:srgbClr val="0070C0"/>
                </a:solidFill>
                <a:latin typeface="Consolas" panose="020B0609020204030204" pitchFamily="49" charset="0"/>
              </a:rPr>
              <a:t>for</a:t>
            </a:r>
            <a:r>
              <a:rPr lang="en-US" altLang="en-US" sz="2400" dirty="0">
                <a:latin typeface="Consolas" panose="020B0609020204030204" pitchFamily="49" charset="0"/>
              </a:rPr>
              <a:t> </a:t>
            </a:r>
            <a:r>
              <a:rPr lang="en-US" altLang="en-US" sz="2400" dirty="0">
                <a:solidFill>
                  <a:srgbClr val="0070C0"/>
                </a:solidFill>
                <a:latin typeface="Consolas" panose="020B0609020204030204" pitchFamily="49" charset="0"/>
              </a:rPr>
              <a:t>each</a:t>
            </a:r>
            <a:r>
              <a:rPr lang="en-US" altLang="en-US" sz="2400" dirty="0">
                <a:latin typeface="Consolas" panose="020B0609020204030204" pitchFamily="49" charset="0"/>
              </a:rPr>
              <a:t> </a:t>
            </a:r>
            <a:r>
              <a:rPr lang="en-US" altLang="en-US" sz="2400" i="1" dirty="0">
                <a:latin typeface="Consolas" panose="020B0609020204030204" pitchFamily="49" charset="0"/>
              </a:rPr>
              <a:t>u</a:t>
            </a:r>
            <a:r>
              <a:rPr lang="en-US" altLang="en-US" sz="2400" dirty="0">
                <a:latin typeface="Consolas" panose="020B0609020204030204" pitchFamily="49" charset="0"/>
              </a:rPr>
              <a:t> </a:t>
            </a:r>
            <a:r>
              <a:rPr lang="en-US" altLang="en-US" sz="2400" dirty="0">
                <a:latin typeface="Consolas" panose="020B0609020204030204" pitchFamily="49" charset="0"/>
                <a:sym typeface="Symbol" panose="05050102010706020507" pitchFamily="18" charset="2"/>
              </a:rPr>
              <a:t> Q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400" dirty="0">
                <a:latin typeface="Consolas" panose="020B0609020204030204" pitchFamily="49" charset="0"/>
                <a:sym typeface="Symbol" panose="05050102010706020507" pitchFamily="18" charset="2"/>
              </a:rPr>
              <a:t>        key[u] = ;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400" dirty="0">
                <a:latin typeface="Consolas" panose="020B0609020204030204" pitchFamily="49" charset="0"/>
                <a:sym typeface="Symbol" panose="05050102010706020507" pitchFamily="18" charset="2"/>
              </a:rPr>
              <a:t>    key[r] = 0;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400" dirty="0">
                <a:latin typeface="Consolas" panose="020B0609020204030204" pitchFamily="49" charset="0"/>
                <a:sym typeface="Symbol" panose="05050102010706020507" pitchFamily="18" charset="2"/>
              </a:rPr>
              <a:t>    p[r] = NULL;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400" dirty="0">
                <a:latin typeface="Consolas" panose="020B0609020204030204" pitchFamily="49" charset="0"/>
                <a:sym typeface="Symbol" panose="05050102010706020507" pitchFamily="18" charset="2"/>
              </a:rPr>
              <a:t>    </a:t>
            </a:r>
            <a:r>
              <a:rPr lang="en-US" altLang="en-US" sz="2400" dirty="0">
                <a:solidFill>
                  <a:srgbClr val="0070C0"/>
                </a:solidFill>
                <a:latin typeface="Consolas" panose="020B0609020204030204" pitchFamily="49" charset="0"/>
                <a:sym typeface="Symbol" panose="05050102010706020507" pitchFamily="18" charset="2"/>
              </a:rPr>
              <a:t>while</a:t>
            </a:r>
            <a:r>
              <a:rPr lang="en-US" altLang="en-US" sz="2400" dirty="0">
                <a:latin typeface="Consolas" panose="020B0609020204030204" pitchFamily="49" charset="0"/>
                <a:sym typeface="Symbol" panose="05050102010706020507" pitchFamily="18" charset="2"/>
              </a:rPr>
              <a:t> (Q not empty)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400" dirty="0">
                <a:latin typeface="Consolas" panose="020B0609020204030204" pitchFamily="49" charset="0"/>
                <a:sym typeface="Symbol" panose="05050102010706020507" pitchFamily="18" charset="2"/>
              </a:rPr>
              <a:t>        u = </a:t>
            </a:r>
            <a:r>
              <a:rPr lang="en-US" altLang="en-US" sz="2400" dirty="0" err="1">
                <a:latin typeface="Consolas" panose="020B0609020204030204" pitchFamily="49" charset="0"/>
                <a:sym typeface="Symbol" panose="05050102010706020507" pitchFamily="18" charset="2"/>
              </a:rPr>
              <a:t>ExtractMin</a:t>
            </a:r>
            <a:r>
              <a:rPr lang="en-US" altLang="en-US" sz="2400" dirty="0">
                <a:latin typeface="Consolas" panose="020B0609020204030204" pitchFamily="49" charset="0"/>
                <a:sym typeface="Symbol" panose="05050102010706020507" pitchFamily="18" charset="2"/>
              </a:rPr>
              <a:t>(Q);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400" dirty="0">
                <a:latin typeface="Consolas" panose="020B0609020204030204" pitchFamily="49" charset="0"/>
                <a:sym typeface="Symbol" panose="05050102010706020507" pitchFamily="18" charset="2"/>
              </a:rPr>
              <a:t>        </a:t>
            </a:r>
            <a:r>
              <a:rPr lang="en-US" altLang="en-US" sz="2400" dirty="0">
                <a:solidFill>
                  <a:srgbClr val="0070C0"/>
                </a:solidFill>
                <a:latin typeface="Consolas" panose="020B0609020204030204" pitchFamily="49" charset="0"/>
                <a:sym typeface="Symbol" panose="05050102010706020507" pitchFamily="18" charset="2"/>
              </a:rPr>
              <a:t>for</a:t>
            </a:r>
            <a:r>
              <a:rPr lang="en-US" altLang="en-US" sz="2400" dirty="0">
                <a:latin typeface="Consolas" panose="020B0609020204030204" pitchFamily="49" charset="0"/>
                <a:sym typeface="Symbol" panose="05050102010706020507" pitchFamily="18" charset="2"/>
              </a:rPr>
              <a:t> </a:t>
            </a:r>
            <a:r>
              <a:rPr lang="en-US" altLang="en-US" sz="2400" dirty="0">
                <a:solidFill>
                  <a:srgbClr val="0070C0"/>
                </a:solidFill>
                <a:latin typeface="Consolas" panose="020B0609020204030204" pitchFamily="49" charset="0"/>
                <a:sym typeface="Symbol" panose="05050102010706020507" pitchFamily="18" charset="2"/>
              </a:rPr>
              <a:t>each</a:t>
            </a:r>
            <a:r>
              <a:rPr lang="en-US" altLang="en-US" sz="2400" dirty="0">
                <a:latin typeface="Consolas" panose="020B0609020204030204" pitchFamily="49" charset="0"/>
                <a:sym typeface="Symbol" panose="05050102010706020507" pitchFamily="18" charset="2"/>
              </a:rPr>
              <a:t> </a:t>
            </a:r>
            <a:r>
              <a:rPr lang="en-US" altLang="en-US" sz="2400" i="1" dirty="0">
                <a:latin typeface="Consolas" panose="020B0609020204030204" pitchFamily="49" charset="0"/>
                <a:sym typeface="Symbol" panose="05050102010706020507" pitchFamily="18" charset="2"/>
              </a:rPr>
              <a:t>v</a:t>
            </a:r>
            <a:r>
              <a:rPr lang="en-US" altLang="en-US" sz="2400" dirty="0">
                <a:latin typeface="Consolas" panose="020B0609020204030204" pitchFamily="49" charset="0"/>
              </a:rPr>
              <a:t> </a:t>
            </a:r>
            <a:r>
              <a:rPr lang="en-US" altLang="en-US" sz="2400" dirty="0">
                <a:latin typeface="Consolas" panose="020B0609020204030204" pitchFamily="49" charset="0"/>
                <a:sym typeface="Symbol" panose="05050102010706020507" pitchFamily="18" charset="2"/>
              </a:rPr>
              <a:t> </a:t>
            </a:r>
            <a:r>
              <a:rPr lang="en-US" altLang="en-US" sz="2400" dirty="0" err="1">
                <a:latin typeface="Consolas" panose="020B0609020204030204" pitchFamily="49" charset="0"/>
                <a:sym typeface="Symbol" panose="05050102010706020507" pitchFamily="18" charset="2"/>
              </a:rPr>
              <a:t>Adj</a:t>
            </a:r>
            <a:r>
              <a:rPr lang="en-US" altLang="en-US" sz="2400" dirty="0">
                <a:latin typeface="Consolas" panose="020B0609020204030204" pitchFamily="49" charset="0"/>
                <a:sym typeface="Symbol" panose="05050102010706020507" pitchFamily="18" charset="2"/>
              </a:rPr>
              <a:t>[</a:t>
            </a:r>
            <a:r>
              <a:rPr lang="en-US" altLang="en-US" sz="2400" i="1" dirty="0">
                <a:latin typeface="Consolas" panose="020B0609020204030204" pitchFamily="49" charset="0"/>
                <a:sym typeface="Symbol" panose="05050102010706020507" pitchFamily="18" charset="2"/>
              </a:rPr>
              <a:t>u</a:t>
            </a:r>
            <a:r>
              <a:rPr lang="en-US" altLang="en-US" sz="2400" dirty="0">
                <a:latin typeface="Consolas" panose="020B0609020204030204" pitchFamily="49" charset="0"/>
                <a:sym typeface="Symbol" panose="05050102010706020507" pitchFamily="18" charset="2"/>
              </a:rPr>
              <a:t>]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400" dirty="0">
                <a:latin typeface="Consolas" panose="020B0609020204030204" pitchFamily="49" charset="0"/>
                <a:sym typeface="Symbol" panose="05050102010706020507" pitchFamily="18" charset="2"/>
              </a:rPr>
              <a:t>            </a:t>
            </a:r>
            <a:r>
              <a:rPr lang="en-US" altLang="en-US" sz="2400" dirty="0">
                <a:solidFill>
                  <a:srgbClr val="0070C0"/>
                </a:solidFill>
                <a:latin typeface="Consolas" panose="020B0609020204030204" pitchFamily="49" charset="0"/>
                <a:sym typeface="Symbol" panose="05050102010706020507" pitchFamily="18" charset="2"/>
              </a:rPr>
              <a:t>if</a:t>
            </a:r>
            <a:r>
              <a:rPr lang="en-US" altLang="en-US" sz="2400" dirty="0">
                <a:latin typeface="Consolas" panose="020B0609020204030204" pitchFamily="49" charset="0"/>
                <a:sym typeface="Symbol" panose="05050102010706020507" pitchFamily="18" charset="2"/>
              </a:rPr>
              <a:t> (v</a:t>
            </a:r>
            <a:r>
              <a:rPr lang="en-US" altLang="en-US" sz="2400" dirty="0">
                <a:latin typeface="Consolas" panose="020B0609020204030204" pitchFamily="49" charset="0"/>
              </a:rPr>
              <a:t> </a:t>
            </a:r>
            <a:r>
              <a:rPr lang="en-US" altLang="en-US" sz="2400" dirty="0">
                <a:latin typeface="Consolas" panose="020B0609020204030204" pitchFamily="49" charset="0"/>
                <a:sym typeface="Symbol" panose="05050102010706020507" pitchFamily="18" charset="2"/>
              </a:rPr>
              <a:t> Q and w(</a:t>
            </a:r>
            <a:r>
              <a:rPr lang="en-US" altLang="en-US" sz="2400" i="1" dirty="0" err="1">
                <a:latin typeface="Consolas" panose="020B0609020204030204" pitchFamily="49" charset="0"/>
                <a:sym typeface="Symbol" panose="05050102010706020507" pitchFamily="18" charset="2"/>
              </a:rPr>
              <a:t>u,v</a:t>
            </a:r>
            <a:r>
              <a:rPr lang="en-US" altLang="en-US" sz="2400" dirty="0">
                <a:latin typeface="Consolas" panose="020B0609020204030204" pitchFamily="49" charset="0"/>
                <a:sym typeface="Symbol" panose="05050102010706020507" pitchFamily="18" charset="2"/>
              </a:rPr>
              <a:t>) &lt; key[</a:t>
            </a:r>
            <a:r>
              <a:rPr lang="en-US" altLang="en-US" sz="2400" i="1" dirty="0">
                <a:latin typeface="Consolas" panose="020B0609020204030204" pitchFamily="49" charset="0"/>
                <a:sym typeface="Symbol" panose="05050102010706020507" pitchFamily="18" charset="2"/>
              </a:rPr>
              <a:t>v</a:t>
            </a:r>
            <a:r>
              <a:rPr lang="en-US" altLang="en-US" sz="2400" dirty="0">
                <a:latin typeface="Consolas" panose="020B0609020204030204" pitchFamily="49" charset="0"/>
                <a:sym typeface="Symbol" panose="05050102010706020507" pitchFamily="18" charset="2"/>
              </a:rPr>
              <a:t>])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400" dirty="0">
                <a:latin typeface="Consolas" panose="020B0609020204030204" pitchFamily="49" charset="0"/>
                <a:sym typeface="Symbol" panose="05050102010706020507" pitchFamily="18" charset="2"/>
              </a:rPr>
              <a:t>                p[v] = u;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400" dirty="0">
                <a:latin typeface="Consolas" panose="020B0609020204030204" pitchFamily="49" charset="0"/>
                <a:sym typeface="Symbol" panose="05050102010706020507" pitchFamily="18" charset="2"/>
              </a:rPr>
              <a:t>                key[v] = w(</a:t>
            </a:r>
            <a:r>
              <a:rPr lang="en-US" altLang="en-US" sz="2400" dirty="0" err="1">
                <a:latin typeface="Consolas" panose="020B0609020204030204" pitchFamily="49" charset="0"/>
                <a:sym typeface="Symbol" panose="05050102010706020507" pitchFamily="18" charset="2"/>
              </a:rPr>
              <a:t>u,v</a:t>
            </a:r>
            <a:r>
              <a:rPr lang="en-US" altLang="en-US" sz="2400" dirty="0">
                <a:latin typeface="Consolas" panose="020B0609020204030204" pitchFamily="49" charset="0"/>
                <a:sym typeface="Symbol" panose="05050102010706020507" pitchFamily="18" charset="2"/>
              </a:rPr>
              <a:t>);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dirty="0"/>
              <a:t>25-MST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C8D6E8-E2D4-466A-B54E-56FCD6F950CE}" type="slidenum">
              <a:rPr lang="en-GB" smtClean="0"/>
              <a:pPr/>
              <a:t>40</a:t>
            </a:fld>
            <a:endParaRPr lang="en-GB"/>
          </a:p>
        </p:txBody>
      </p:sp>
      <p:sp>
        <p:nvSpPr>
          <p:cNvPr id="35" name="Oval 4"/>
          <p:cNvSpPr>
            <a:spLocks noChangeArrowheads="1"/>
          </p:cNvSpPr>
          <p:nvPr/>
        </p:nvSpPr>
        <p:spPr bwMode="auto">
          <a:xfrm>
            <a:off x="4179943" y="1638197"/>
            <a:ext cx="382587" cy="381000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sz="2000" b="1" dirty="0">
                <a:latin typeface="+mn-lt"/>
                <a:sym typeface="Symbol" panose="05050102010706020507" pitchFamily="18" charset="2"/>
              </a:rPr>
              <a:t>5</a:t>
            </a:r>
          </a:p>
        </p:txBody>
      </p:sp>
      <p:sp>
        <p:nvSpPr>
          <p:cNvPr id="36" name="Oval 5"/>
          <p:cNvSpPr>
            <a:spLocks noChangeArrowheads="1"/>
          </p:cNvSpPr>
          <p:nvPr/>
        </p:nvSpPr>
        <p:spPr bwMode="auto">
          <a:xfrm>
            <a:off x="6364343" y="1638197"/>
            <a:ext cx="381000" cy="381000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sz="2000" b="1" dirty="0">
                <a:latin typeface="+mn-lt"/>
                <a:sym typeface="Symbol" panose="05050102010706020507" pitchFamily="18" charset="2"/>
              </a:rPr>
              <a:t>2</a:t>
            </a:r>
          </a:p>
        </p:txBody>
      </p:sp>
      <p:sp>
        <p:nvSpPr>
          <p:cNvPr id="37" name="Oval 6"/>
          <p:cNvSpPr>
            <a:spLocks noChangeArrowheads="1"/>
          </p:cNvSpPr>
          <p:nvPr/>
        </p:nvSpPr>
        <p:spPr bwMode="auto">
          <a:xfrm>
            <a:off x="8274105" y="1638197"/>
            <a:ext cx="382588" cy="381000"/>
          </a:xfrm>
          <a:prstGeom prst="ellipse">
            <a:avLst/>
          </a:prstGeom>
          <a:noFill/>
          <a:ln w="38100">
            <a:solidFill>
              <a:srgbClr val="007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sz="2000" b="1" dirty="0">
                <a:latin typeface="+mn-lt"/>
                <a:sym typeface="Symbol" panose="05050102010706020507" pitchFamily="18" charset="2"/>
              </a:rPr>
              <a:t>9</a:t>
            </a:r>
          </a:p>
        </p:txBody>
      </p:sp>
      <p:sp>
        <p:nvSpPr>
          <p:cNvPr id="38" name="Oval 7"/>
          <p:cNvSpPr>
            <a:spLocks noChangeArrowheads="1"/>
          </p:cNvSpPr>
          <p:nvPr/>
        </p:nvSpPr>
        <p:spPr bwMode="auto">
          <a:xfrm>
            <a:off x="4179943" y="2784372"/>
            <a:ext cx="382587" cy="381000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sz="2000" b="1" dirty="0">
                <a:latin typeface="+mn-lt"/>
                <a:sym typeface="Symbol" panose="05050102010706020507" pitchFamily="18" charset="2"/>
              </a:rPr>
              <a:t>0</a:t>
            </a:r>
          </a:p>
        </p:txBody>
      </p:sp>
      <p:sp>
        <p:nvSpPr>
          <p:cNvPr id="39" name="Oval 8"/>
          <p:cNvSpPr>
            <a:spLocks noChangeArrowheads="1"/>
          </p:cNvSpPr>
          <p:nvPr/>
        </p:nvSpPr>
        <p:spPr bwMode="auto">
          <a:xfrm>
            <a:off x="6364343" y="2784372"/>
            <a:ext cx="381000" cy="381000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sz="2000" b="1" dirty="0">
                <a:latin typeface="+mn-lt"/>
                <a:sym typeface="Symbol" panose="05050102010706020507" pitchFamily="18" charset="2"/>
              </a:rPr>
              <a:t>8</a:t>
            </a:r>
          </a:p>
        </p:txBody>
      </p:sp>
      <p:sp>
        <p:nvSpPr>
          <p:cNvPr id="40" name="Oval 9"/>
          <p:cNvSpPr>
            <a:spLocks noChangeArrowheads="1"/>
          </p:cNvSpPr>
          <p:nvPr/>
        </p:nvSpPr>
        <p:spPr bwMode="auto">
          <a:xfrm>
            <a:off x="8274105" y="2784372"/>
            <a:ext cx="382588" cy="381000"/>
          </a:xfrm>
          <a:prstGeom prst="ellipse">
            <a:avLst/>
          </a:prstGeom>
          <a:noFill/>
          <a:ln w="38100">
            <a:solidFill>
              <a:srgbClr val="007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sz="2000" b="1" dirty="0">
                <a:latin typeface="+mn-lt"/>
                <a:sym typeface="Symbol" panose="05050102010706020507" pitchFamily="18" charset="2"/>
              </a:rPr>
              <a:t>15</a:t>
            </a:r>
          </a:p>
        </p:txBody>
      </p:sp>
      <p:sp>
        <p:nvSpPr>
          <p:cNvPr id="41" name="Oval 10"/>
          <p:cNvSpPr>
            <a:spLocks noChangeArrowheads="1"/>
          </p:cNvSpPr>
          <p:nvPr/>
        </p:nvSpPr>
        <p:spPr bwMode="auto">
          <a:xfrm>
            <a:off x="5272143" y="3274910"/>
            <a:ext cx="382587" cy="382587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sz="2000" b="1" dirty="0">
                <a:latin typeface="+mn-lt"/>
                <a:sym typeface="Symbol" panose="05050102010706020507" pitchFamily="18" charset="2"/>
              </a:rPr>
              <a:t>3</a:t>
            </a:r>
          </a:p>
        </p:txBody>
      </p:sp>
      <p:sp>
        <p:nvSpPr>
          <p:cNvPr id="42" name="Oval 11"/>
          <p:cNvSpPr>
            <a:spLocks noChangeArrowheads="1"/>
          </p:cNvSpPr>
          <p:nvPr/>
        </p:nvSpPr>
        <p:spPr bwMode="auto">
          <a:xfrm>
            <a:off x="5272143" y="1146072"/>
            <a:ext cx="382587" cy="382588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sz="2000" b="1" dirty="0">
                <a:latin typeface="+mn-lt"/>
                <a:sym typeface="Symbol" panose="05050102010706020507" pitchFamily="18" charset="2"/>
              </a:rPr>
              <a:t>4</a:t>
            </a:r>
          </a:p>
        </p:txBody>
      </p:sp>
      <p:cxnSp>
        <p:nvCxnSpPr>
          <p:cNvPr id="43" name="AutoShape 12"/>
          <p:cNvCxnSpPr>
            <a:cxnSpLocks noChangeShapeType="1"/>
            <a:stCxn id="42" idx="5"/>
            <a:endCxn id="36" idx="1"/>
          </p:cNvCxnSpPr>
          <p:nvPr/>
        </p:nvCxnSpPr>
        <p:spPr bwMode="auto">
          <a:xfrm>
            <a:off x="5597580" y="1485797"/>
            <a:ext cx="822325" cy="193675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 type="none"/>
            <a:tailEnd type="triangle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4" name="AutoShape 13"/>
          <p:cNvCxnSpPr>
            <a:cxnSpLocks noChangeShapeType="1"/>
            <a:stCxn id="42" idx="3"/>
            <a:endCxn id="35" idx="7"/>
          </p:cNvCxnSpPr>
          <p:nvPr/>
        </p:nvCxnSpPr>
        <p:spPr bwMode="auto">
          <a:xfrm flipH="1">
            <a:off x="4506968" y="1485797"/>
            <a:ext cx="820737" cy="193675"/>
          </a:xfrm>
          <a:prstGeom prst="straightConnector1">
            <a:avLst/>
          </a:prstGeom>
          <a:noFill/>
          <a:ln w="38100">
            <a:solidFill>
              <a:srgbClr val="007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5" name="AutoShape 14"/>
          <p:cNvCxnSpPr>
            <a:cxnSpLocks noChangeShapeType="1"/>
            <a:stCxn id="35" idx="6"/>
            <a:endCxn id="36" idx="2"/>
          </p:cNvCxnSpPr>
          <p:nvPr/>
        </p:nvCxnSpPr>
        <p:spPr bwMode="auto">
          <a:xfrm>
            <a:off x="4575230" y="1828697"/>
            <a:ext cx="1774825" cy="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6" name="AutoShape 15"/>
          <p:cNvCxnSpPr>
            <a:cxnSpLocks noChangeShapeType="1"/>
            <a:stCxn id="38" idx="0"/>
            <a:endCxn id="35" idx="4"/>
          </p:cNvCxnSpPr>
          <p:nvPr/>
        </p:nvCxnSpPr>
        <p:spPr bwMode="auto">
          <a:xfrm flipV="1">
            <a:off x="4370443" y="2033485"/>
            <a:ext cx="0" cy="736600"/>
          </a:xfrm>
          <a:prstGeom prst="straightConnector1">
            <a:avLst/>
          </a:prstGeom>
          <a:noFill/>
          <a:ln w="38100">
            <a:solidFill>
              <a:srgbClr val="0070C0"/>
            </a:solidFill>
            <a:round/>
            <a:headEnd type="none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7" name="AutoShape 16"/>
          <p:cNvCxnSpPr>
            <a:cxnSpLocks noChangeShapeType="1"/>
            <a:stCxn id="38" idx="5"/>
            <a:endCxn id="41" idx="1"/>
          </p:cNvCxnSpPr>
          <p:nvPr/>
        </p:nvCxnSpPr>
        <p:spPr bwMode="auto">
          <a:xfrm>
            <a:off x="4506968" y="3124097"/>
            <a:ext cx="820737" cy="193675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 type="triangle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8" name="AutoShape 17"/>
          <p:cNvCxnSpPr>
            <a:cxnSpLocks noChangeShapeType="1"/>
            <a:stCxn id="41" idx="7"/>
            <a:endCxn id="39" idx="3"/>
          </p:cNvCxnSpPr>
          <p:nvPr/>
        </p:nvCxnSpPr>
        <p:spPr bwMode="auto">
          <a:xfrm flipV="1">
            <a:off x="5597580" y="3124097"/>
            <a:ext cx="822325" cy="193675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 type="triangle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9" name="AutoShape 18"/>
          <p:cNvCxnSpPr>
            <a:cxnSpLocks noChangeShapeType="1"/>
            <a:stCxn id="39" idx="0"/>
            <a:endCxn id="36" idx="4"/>
          </p:cNvCxnSpPr>
          <p:nvPr/>
        </p:nvCxnSpPr>
        <p:spPr bwMode="auto">
          <a:xfrm flipV="1">
            <a:off x="6554843" y="2033485"/>
            <a:ext cx="0" cy="73660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 type="triangle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0" name="AutoShape 19"/>
          <p:cNvCxnSpPr>
            <a:cxnSpLocks noChangeShapeType="1"/>
            <a:stCxn id="36" idx="6"/>
            <a:endCxn id="37" idx="2"/>
          </p:cNvCxnSpPr>
          <p:nvPr/>
        </p:nvCxnSpPr>
        <p:spPr bwMode="auto">
          <a:xfrm>
            <a:off x="6759630" y="1828697"/>
            <a:ext cx="1501775" cy="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 type="triangle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1" name="AutoShape 20"/>
          <p:cNvCxnSpPr>
            <a:cxnSpLocks noChangeShapeType="1"/>
            <a:stCxn id="39" idx="6"/>
            <a:endCxn id="40" idx="2"/>
          </p:cNvCxnSpPr>
          <p:nvPr/>
        </p:nvCxnSpPr>
        <p:spPr bwMode="auto">
          <a:xfrm>
            <a:off x="6759630" y="2974872"/>
            <a:ext cx="1501775" cy="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 type="triangle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2" name="AutoShape 21"/>
          <p:cNvCxnSpPr>
            <a:cxnSpLocks noChangeShapeType="1"/>
            <a:stCxn id="41" idx="0"/>
            <a:endCxn id="35" idx="5"/>
          </p:cNvCxnSpPr>
          <p:nvPr/>
        </p:nvCxnSpPr>
        <p:spPr bwMode="auto">
          <a:xfrm rot="5400000" flipH="1">
            <a:off x="4342662" y="2142228"/>
            <a:ext cx="1284288" cy="955675"/>
          </a:xfrm>
          <a:prstGeom prst="curvedConnector3">
            <a:avLst>
              <a:gd name="adj1" fmla="val 47829"/>
            </a:avLst>
          </a:prstGeom>
          <a:noFill/>
          <a:ln w="38100">
            <a:solidFill>
              <a:srgbClr val="0070C0"/>
            </a:solidFill>
            <a:round/>
            <a:headEnd type="none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3" name="Text Box 22"/>
          <p:cNvSpPr txBox="1">
            <a:spLocks noChangeArrowheads="1"/>
          </p:cNvSpPr>
          <p:nvPr/>
        </p:nvSpPr>
        <p:spPr bwMode="auto">
          <a:xfrm>
            <a:off x="3865056" y="2217635"/>
            <a:ext cx="57579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b="1">
                <a:solidFill>
                  <a:srgbClr val="0070C0"/>
                </a:solidFill>
                <a:latin typeface="+mn-lt"/>
              </a:rPr>
              <a:t>14</a:t>
            </a:r>
          </a:p>
        </p:txBody>
      </p:sp>
      <p:sp>
        <p:nvSpPr>
          <p:cNvPr id="54" name="Text Box 23"/>
          <p:cNvSpPr txBox="1">
            <a:spLocks noChangeArrowheads="1"/>
          </p:cNvSpPr>
          <p:nvPr/>
        </p:nvSpPr>
        <p:spPr bwMode="auto">
          <a:xfrm>
            <a:off x="4961670" y="2284940"/>
            <a:ext cx="57579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b="1" dirty="0">
                <a:solidFill>
                  <a:srgbClr val="0070C0"/>
                </a:solidFill>
                <a:latin typeface="+mn-lt"/>
              </a:rPr>
              <a:t>10</a:t>
            </a:r>
          </a:p>
        </p:txBody>
      </p:sp>
      <p:sp>
        <p:nvSpPr>
          <p:cNvPr id="55" name="Text Box 24"/>
          <p:cNvSpPr txBox="1">
            <a:spLocks noChangeArrowheads="1"/>
          </p:cNvSpPr>
          <p:nvPr/>
        </p:nvSpPr>
        <p:spPr bwMode="auto">
          <a:xfrm>
            <a:off x="4702614" y="3189185"/>
            <a:ext cx="38023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b="1">
                <a:solidFill>
                  <a:srgbClr val="0070C0"/>
                </a:solidFill>
                <a:latin typeface="+mn-lt"/>
              </a:rPr>
              <a:t>3</a:t>
            </a:r>
          </a:p>
        </p:txBody>
      </p:sp>
      <p:sp>
        <p:nvSpPr>
          <p:cNvPr id="56" name="Text Box 25"/>
          <p:cNvSpPr txBox="1">
            <a:spLocks noChangeArrowheads="1"/>
          </p:cNvSpPr>
          <p:nvPr/>
        </p:nvSpPr>
        <p:spPr bwMode="auto">
          <a:xfrm>
            <a:off x="4702614" y="1222272"/>
            <a:ext cx="38023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b="1">
                <a:solidFill>
                  <a:srgbClr val="0070C0"/>
                </a:solidFill>
                <a:latin typeface="+mn-lt"/>
              </a:rPr>
              <a:t>6</a:t>
            </a:r>
          </a:p>
        </p:txBody>
      </p:sp>
      <p:sp>
        <p:nvSpPr>
          <p:cNvPr id="57" name="Text Box 26"/>
          <p:cNvSpPr txBox="1">
            <a:spLocks noChangeArrowheads="1"/>
          </p:cNvSpPr>
          <p:nvPr/>
        </p:nvSpPr>
        <p:spPr bwMode="auto">
          <a:xfrm>
            <a:off x="5899589" y="1222272"/>
            <a:ext cx="38023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b="1" dirty="0">
                <a:solidFill>
                  <a:srgbClr val="0070C0"/>
                </a:solidFill>
                <a:latin typeface="+mn-lt"/>
              </a:rPr>
              <a:t>4</a:t>
            </a:r>
          </a:p>
        </p:txBody>
      </p:sp>
      <p:sp>
        <p:nvSpPr>
          <p:cNvPr id="58" name="Text Box 27"/>
          <p:cNvSpPr txBox="1">
            <a:spLocks noChangeArrowheads="1"/>
          </p:cNvSpPr>
          <p:nvPr/>
        </p:nvSpPr>
        <p:spPr bwMode="auto">
          <a:xfrm>
            <a:off x="5295484" y="1782311"/>
            <a:ext cx="38023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b="1" dirty="0">
                <a:solidFill>
                  <a:srgbClr val="0070C0"/>
                </a:solidFill>
                <a:latin typeface="+mn-lt"/>
              </a:rPr>
              <a:t>5</a:t>
            </a:r>
          </a:p>
        </p:txBody>
      </p:sp>
      <p:sp>
        <p:nvSpPr>
          <p:cNvPr id="59" name="Text Box 28"/>
          <p:cNvSpPr txBox="1">
            <a:spLocks noChangeArrowheads="1"/>
          </p:cNvSpPr>
          <p:nvPr/>
        </p:nvSpPr>
        <p:spPr bwMode="auto">
          <a:xfrm>
            <a:off x="6499664" y="2250972"/>
            <a:ext cx="38023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b="1">
                <a:solidFill>
                  <a:srgbClr val="0070C0"/>
                </a:solidFill>
                <a:latin typeface="+mn-lt"/>
              </a:rPr>
              <a:t>2</a:t>
            </a:r>
          </a:p>
        </p:txBody>
      </p:sp>
      <p:sp>
        <p:nvSpPr>
          <p:cNvPr id="60" name="Text Box 29"/>
          <p:cNvSpPr txBox="1">
            <a:spLocks noChangeArrowheads="1"/>
          </p:cNvSpPr>
          <p:nvPr/>
        </p:nvSpPr>
        <p:spPr bwMode="auto">
          <a:xfrm>
            <a:off x="7318814" y="1450872"/>
            <a:ext cx="38023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b="1">
                <a:solidFill>
                  <a:srgbClr val="0070C0"/>
                </a:solidFill>
                <a:latin typeface="+mn-lt"/>
              </a:rPr>
              <a:t>9</a:t>
            </a:r>
          </a:p>
        </p:txBody>
      </p:sp>
      <p:sp>
        <p:nvSpPr>
          <p:cNvPr id="61" name="Text Box 30"/>
          <p:cNvSpPr txBox="1">
            <a:spLocks noChangeArrowheads="1"/>
          </p:cNvSpPr>
          <p:nvPr/>
        </p:nvSpPr>
        <p:spPr bwMode="auto">
          <a:xfrm>
            <a:off x="7224206" y="2585935"/>
            <a:ext cx="57579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b="1">
                <a:solidFill>
                  <a:srgbClr val="0070C0"/>
                </a:solidFill>
                <a:latin typeface="+mn-lt"/>
              </a:rPr>
              <a:t>15</a:t>
            </a:r>
          </a:p>
        </p:txBody>
      </p:sp>
      <p:sp>
        <p:nvSpPr>
          <p:cNvPr id="62" name="Text Box 31"/>
          <p:cNvSpPr txBox="1">
            <a:spLocks noChangeArrowheads="1"/>
          </p:cNvSpPr>
          <p:nvPr/>
        </p:nvSpPr>
        <p:spPr bwMode="auto">
          <a:xfrm>
            <a:off x="5839264" y="3208235"/>
            <a:ext cx="38023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b="1">
                <a:solidFill>
                  <a:srgbClr val="0070C0"/>
                </a:solidFill>
                <a:latin typeface="+mn-lt"/>
              </a:rPr>
              <a:t>8</a:t>
            </a:r>
          </a:p>
        </p:txBody>
      </p:sp>
      <p:sp>
        <p:nvSpPr>
          <p:cNvPr id="63" name="Text Box 33"/>
          <p:cNvSpPr txBox="1">
            <a:spLocks noChangeArrowheads="1"/>
          </p:cNvSpPr>
          <p:nvPr/>
        </p:nvSpPr>
        <p:spPr bwMode="auto">
          <a:xfrm>
            <a:off x="3611416" y="1179228"/>
            <a:ext cx="34817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sz="2000" b="1" dirty="0">
                <a:solidFill>
                  <a:srgbClr val="0070C0"/>
                </a:solidFill>
                <a:latin typeface="+mj-lt"/>
              </a:rPr>
              <a:t>u</a:t>
            </a:r>
          </a:p>
        </p:txBody>
      </p:sp>
      <p:cxnSp>
        <p:nvCxnSpPr>
          <p:cNvPr id="64" name="AutoShape 34"/>
          <p:cNvCxnSpPr>
            <a:cxnSpLocks noChangeShapeType="1"/>
          </p:cNvCxnSpPr>
          <p:nvPr/>
        </p:nvCxnSpPr>
        <p:spPr bwMode="auto">
          <a:xfrm>
            <a:off x="3925585" y="1453281"/>
            <a:ext cx="335159" cy="176155"/>
          </a:xfrm>
          <a:prstGeom prst="straightConnector1">
            <a:avLst/>
          </a:prstGeom>
          <a:noFill/>
          <a:ln w="25400">
            <a:solidFill>
              <a:srgbClr val="0070C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5152008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Prim’s Algorithm – Example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6493" y="1200786"/>
            <a:ext cx="8496300" cy="4118397"/>
          </a:xfrm>
        </p:spPr>
        <p:txBody>
          <a:bodyPr/>
          <a:lstStyle/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400" dirty="0">
                <a:solidFill>
                  <a:srgbClr val="0070C0"/>
                </a:solidFill>
                <a:latin typeface="Consolas" panose="020B0609020204030204" pitchFamily="49" charset="0"/>
              </a:rPr>
              <a:t>MST-Prim</a:t>
            </a:r>
            <a:r>
              <a:rPr lang="en-US" altLang="en-US" sz="2400" dirty="0">
                <a:latin typeface="Consolas" panose="020B0609020204030204" pitchFamily="49" charset="0"/>
              </a:rPr>
              <a:t>(G, w, r)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400" dirty="0">
                <a:latin typeface="Consolas" panose="020B0609020204030204" pitchFamily="49" charset="0"/>
              </a:rPr>
              <a:t>    Q = V[G];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400" dirty="0">
                <a:latin typeface="Consolas" panose="020B0609020204030204" pitchFamily="49" charset="0"/>
              </a:rPr>
              <a:t>    </a:t>
            </a:r>
            <a:r>
              <a:rPr lang="en-US" altLang="en-US" sz="2400" dirty="0">
                <a:solidFill>
                  <a:srgbClr val="0070C0"/>
                </a:solidFill>
                <a:latin typeface="Consolas" panose="020B0609020204030204" pitchFamily="49" charset="0"/>
              </a:rPr>
              <a:t>for</a:t>
            </a:r>
            <a:r>
              <a:rPr lang="en-US" altLang="en-US" sz="2400" dirty="0">
                <a:latin typeface="Consolas" panose="020B0609020204030204" pitchFamily="49" charset="0"/>
              </a:rPr>
              <a:t> </a:t>
            </a:r>
            <a:r>
              <a:rPr lang="en-US" altLang="en-US" sz="2400" dirty="0">
                <a:solidFill>
                  <a:srgbClr val="0070C0"/>
                </a:solidFill>
                <a:latin typeface="Consolas" panose="020B0609020204030204" pitchFamily="49" charset="0"/>
              </a:rPr>
              <a:t>each</a:t>
            </a:r>
            <a:r>
              <a:rPr lang="en-US" altLang="en-US" sz="2400" dirty="0">
                <a:latin typeface="Consolas" panose="020B0609020204030204" pitchFamily="49" charset="0"/>
              </a:rPr>
              <a:t> </a:t>
            </a:r>
            <a:r>
              <a:rPr lang="en-US" altLang="en-US" sz="2400" i="1" dirty="0">
                <a:latin typeface="Consolas" panose="020B0609020204030204" pitchFamily="49" charset="0"/>
              </a:rPr>
              <a:t>u</a:t>
            </a:r>
            <a:r>
              <a:rPr lang="en-US" altLang="en-US" sz="2400" dirty="0">
                <a:latin typeface="Consolas" panose="020B0609020204030204" pitchFamily="49" charset="0"/>
              </a:rPr>
              <a:t> </a:t>
            </a:r>
            <a:r>
              <a:rPr lang="en-US" altLang="en-US" sz="2400" dirty="0">
                <a:latin typeface="Consolas" panose="020B0609020204030204" pitchFamily="49" charset="0"/>
                <a:sym typeface="Symbol" panose="05050102010706020507" pitchFamily="18" charset="2"/>
              </a:rPr>
              <a:t> Q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400" dirty="0">
                <a:latin typeface="Consolas" panose="020B0609020204030204" pitchFamily="49" charset="0"/>
                <a:sym typeface="Symbol" panose="05050102010706020507" pitchFamily="18" charset="2"/>
              </a:rPr>
              <a:t>        key[u] = ;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400" dirty="0">
                <a:latin typeface="Consolas" panose="020B0609020204030204" pitchFamily="49" charset="0"/>
                <a:sym typeface="Symbol" panose="05050102010706020507" pitchFamily="18" charset="2"/>
              </a:rPr>
              <a:t>    key[r] = 0;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400" dirty="0">
                <a:latin typeface="Consolas" panose="020B0609020204030204" pitchFamily="49" charset="0"/>
                <a:sym typeface="Symbol" panose="05050102010706020507" pitchFamily="18" charset="2"/>
              </a:rPr>
              <a:t>    p[r] = NULL;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400" dirty="0">
                <a:latin typeface="Consolas" panose="020B0609020204030204" pitchFamily="49" charset="0"/>
                <a:sym typeface="Symbol" panose="05050102010706020507" pitchFamily="18" charset="2"/>
              </a:rPr>
              <a:t>    </a:t>
            </a:r>
            <a:r>
              <a:rPr lang="en-US" altLang="en-US" sz="2400" dirty="0">
                <a:solidFill>
                  <a:srgbClr val="0070C0"/>
                </a:solidFill>
                <a:latin typeface="Consolas" panose="020B0609020204030204" pitchFamily="49" charset="0"/>
                <a:sym typeface="Symbol" panose="05050102010706020507" pitchFamily="18" charset="2"/>
              </a:rPr>
              <a:t>while</a:t>
            </a:r>
            <a:r>
              <a:rPr lang="en-US" altLang="en-US" sz="2400" dirty="0">
                <a:latin typeface="Consolas" panose="020B0609020204030204" pitchFamily="49" charset="0"/>
                <a:sym typeface="Symbol" panose="05050102010706020507" pitchFamily="18" charset="2"/>
              </a:rPr>
              <a:t> (Q not empty)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400" dirty="0">
                <a:latin typeface="Consolas" panose="020B0609020204030204" pitchFamily="49" charset="0"/>
                <a:sym typeface="Symbol" panose="05050102010706020507" pitchFamily="18" charset="2"/>
              </a:rPr>
              <a:t>        u = </a:t>
            </a:r>
            <a:r>
              <a:rPr lang="en-US" altLang="en-US" sz="2400" dirty="0" err="1">
                <a:latin typeface="Consolas" panose="020B0609020204030204" pitchFamily="49" charset="0"/>
                <a:sym typeface="Symbol" panose="05050102010706020507" pitchFamily="18" charset="2"/>
              </a:rPr>
              <a:t>ExtractMin</a:t>
            </a:r>
            <a:r>
              <a:rPr lang="en-US" altLang="en-US" sz="2400" dirty="0">
                <a:latin typeface="Consolas" panose="020B0609020204030204" pitchFamily="49" charset="0"/>
                <a:sym typeface="Symbol" panose="05050102010706020507" pitchFamily="18" charset="2"/>
              </a:rPr>
              <a:t>(Q);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400" dirty="0">
                <a:latin typeface="Consolas" panose="020B0609020204030204" pitchFamily="49" charset="0"/>
                <a:sym typeface="Symbol" panose="05050102010706020507" pitchFamily="18" charset="2"/>
              </a:rPr>
              <a:t>        </a:t>
            </a:r>
            <a:r>
              <a:rPr lang="en-US" altLang="en-US" sz="2400" dirty="0">
                <a:solidFill>
                  <a:srgbClr val="0070C0"/>
                </a:solidFill>
                <a:latin typeface="Consolas" panose="020B0609020204030204" pitchFamily="49" charset="0"/>
                <a:sym typeface="Symbol" panose="05050102010706020507" pitchFamily="18" charset="2"/>
              </a:rPr>
              <a:t>for</a:t>
            </a:r>
            <a:r>
              <a:rPr lang="en-US" altLang="en-US" sz="2400" dirty="0">
                <a:latin typeface="Consolas" panose="020B0609020204030204" pitchFamily="49" charset="0"/>
                <a:sym typeface="Symbol" panose="05050102010706020507" pitchFamily="18" charset="2"/>
              </a:rPr>
              <a:t> </a:t>
            </a:r>
            <a:r>
              <a:rPr lang="en-US" altLang="en-US" sz="2400" dirty="0">
                <a:solidFill>
                  <a:srgbClr val="0070C0"/>
                </a:solidFill>
                <a:latin typeface="Consolas" panose="020B0609020204030204" pitchFamily="49" charset="0"/>
                <a:sym typeface="Symbol" panose="05050102010706020507" pitchFamily="18" charset="2"/>
              </a:rPr>
              <a:t>each</a:t>
            </a:r>
            <a:r>
              <a:rPr lang="en-US" altLang="en-US" sz="2400" dirty="0">
                <a:latin typeface="Consolas" panose="020B0609020204030204" pitchFamily="49" charset="0"/>
                <a:sym typeface="Symbol" panose="05050102010706020507" pitchFamily="18" charset="2"/>
              </a:rPr>
              <a:t> </a:t>
            </a:r>
            <a:r>
              <a:rPr lang="en-US" altLang="en-US" sz="2400" i="1" dirty="0">
                <a:latin typeface="Consolas" panose="020B0609020204030204" pitchFamily="49" charset="0"/>
                <a:sym typeface="Symbol" panose="05050102010706020507" pitchFamily="18" charset="2"/>
              </a:rPr>
              <a:t>v</a:t>
            </a:r>
            <a:r>
              <a:rPr lang="en-US" altLang="en-US" sz="2400" dirty="0">
                <a:latin typeface="Consolas" panose="020B0609020204030204" pitchFamily="49" charset="0"/>
              </a:rPr>
              <a:t> </a:t>
            </a:r>
            <a:r>
              <a:rPr lang="en-US" altLang="en-US" sz="2400" dirty="0">
                <a:latin typeface="Consolas" panose="020B0609020204030204" pitchFamily="49" charset="0"/>
                <a:sym typeface="Symbol" panose="05050102010706020507" pitchFamily="18" charset="2"/>
              </a:rPr>
              <a:t> </a:t>
            </a:r>
            <a:r>
              <a:rPr lang="en-US" altLang="en-US" sz="2400" dirty="0" err="1">
                <a:latin typeface="Consolas" panose="020B0609020204030204" pitchFamily="49" charset="0"/>
                <a:sym typeface="Symbol" panose="05050102010706020507" pitchFamily="18" charset="2"/>
              </a:rPr>
              <a:t>Adj</a:t>
            </a:r>
            <a:r>
              <a:rPr lang="en-US" altLang="en-US" sz="2400" dirty="0">
                <a:latin typeface="Consolas" panose="020B0609020204030204" pitchFamily="49" charset="0"/>
                <a:sym typeface="Symbol" panose="05050102010706020507" pitchFamily="18" charset="2"/>
              </a:rPr>
              <a:t>[</a:t>
            </a:r>
            <a:r>
              <a:rPr lang="en-US" altLang="en-US" sz="2400" i="1" dirty="0">
                <a:latin typeface="Consolas" panose="020B0609020204030204" pitchFamily="49" charset="0"/>
                <a:sym typeface="Symbol" panose="05050102010706020507" pitchFamily="18" charset="2"/>
              </a:rPr>
              <a:t>u</a:t>
            </a:r>
            <a:r>
              <a:rPr lang="en-US" altLang="en-US" sz="2400" dirty="0">
                <a:latin typeface="Consolas" panose="020B0609020204030204" pitchFamily="49" charset="0"/>
                <a:sym typeface="Symbol" panose="05050102010706020507" pitchFamily="18" charset="2"/>
              </a:rPr>
              <a:t>]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400" dirty="0">
                <a:latin typeface="Consolas" panose="020B0609020204030204" pitchFamily="49" charset="0"/>
                <a:sym typeface="Symbol" panose="05050102010706020507" pitchFamily="18" charset="2"/>
              </a:rPr>
              <a:t>            </a:t>
            </a:r>
            <a:r>
              <a:rPr lang="en-US" altLang="en-US" sz="2400" dirty="0">
                <a:solidFill>
                  <a:srgbClr val="0070C0"/>
                </a:solidFill>
                <a:latin typeface="Consolas" panose="020B0609020204030204" pitchFamily="49" charset="0"/>
                <a:sym typeface="Symbol" panose="05050102010706020507" pitchFamily="18" charset="2"/>
              </a:rPr>
              <a:t>if</a:t>
            </a:r>
            <a:r>
              <a:rPr lang="en-US" altLang="en-US" sz="2400" dirty="0">
                <a:latin typeface="Consolas" panose="020B0609020204030204" pitchFamily="49" charset="0"/>
                <a:sym typeface="Symbol" panose="05050102010706020507" pitchFamily="18" charset="2"/>
              </a:rPr>
              <a:t> (v</a:t>
            </a:r>
            <a:r>
              <a:rPr lang="en-US" altLang="en-US" sz="2400" dirty="0">
                <a:latin typeface="Consolas" panose="020B0609020204030204" pitchFamily="49" charset="0"/>
              </a:rPr>
              <a:t> </a:t>
            </a:r>
            <a:r>
              <a:rPr lang="en-US" altLang="en-US" sz="2400" dirty="0">
                <a:latin typeface="Consolas" panose="020B0609020204030204" pitchFamily="49" charset="0"/>
                <a:sym typeface="Symbol" panose="05050102010706020507" pitchFamily="18" charset="2"/>
              </a:rPr>
              <a:t> Q and w(</a:t>
            </a:r>
            <a:r>
              <a:rPr lang="en-US" altLang="en-US" sz="2400" i="1" dirty="0" err="1">
                <a:latin typeface="Consolas" panose="020B0609020204030204" pitchFamily="49" charset="0"/>
                <a:sym typeface="Symbol" panose="05050102010706020507" pitchFamily="18" charset="2"/>
              </a:rPr>
              <a:t>u,v</a:t>
            </a:r>
            <a:r>
              <a:rPr lang="en-US" altLang="en-US" sz="2400" dirty="0">
                <a:latin typeface="Consolas" panose="020B0609020204030204" pitchFamily="49" charset="0"/>
                <a:sym typeface="Symbol" panose="05050102010706020507" pitchFamily="18" charset="2"/>
              </a:rPr>
              <a:t>) &lt; key[</a:t>
            </a:r>
            <a:r>
              <a:rPr lang="en-US" altLang="en-US" sz="2400" i="1" dirty="0">
                <a:latin typeface="Consolas" panose="020B0609020204030204" pitchFamily="49" charset="0"/>
                <a:sym typeface="Symbol" panose="05050102010706020507" pitchFamily="18" charset="2"/>
              </a:rPr>
              <a:t>v</a:t>
            </a:r>
            <a:r>
              <a:rPr lang="en-US" altLang="en-US" sz="2400" dirty="0">
                <a:latin typeface="Consolas" panose="020B0609020204030204" pitchFamily="49" charset="0"/>
                <a:sym typeface="Symbol" panose="05050102010706020507" pitchFamily="18" charset="2"/>
              </a:rPr>
              <a:t>])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400" dirty="0">
                <a:latin typeface="Consolas" panose="020B0609020204030204" pitchFamily="49" charset="0"/>
                <a:sym typeface="Symbol" panose="05050102010706020507" pitchFamily="18" charset="2"/>
              </a:rPr>
              <a:t>                p[v] = u;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400" dirty="0">
                <a:latin typeface="Consolas" panose="020B0609020204030204" pitchFamily="49" charset="0"/>
                <a:sym typeface="Symbol" panose="05050102010706020507" pitchFamily="18" charset="2"/>
              </a:rPr>
              <a:t>                key[v] = w(</a:t>
            </a:r>
            <a:r>
              <a:rPr lang="en-US" altLang="en-US" sz="2400" dirty="0" err="1">
                <a:latin typeface="Consolas" panose="020B0609020204030204" pitchFamily="49" charset="0"/>
                <a:sym typeface="Symbol" panose="05050102010706020507" pitchFamily="18" charset="2"/>
              </a:rPr>
              <a:t>u,v</a:t>
            </a:r>
            <a:r>
              <a:rPr lang="en-US" altLang="en-US" sz="2400" dirty="0">
                <a:latin typeface="Consolas" panose="020B0609020204030204" pitchFamily="49" charset="0"/>
                <a:sym typeface="Symbol" panose="05050102010706020507" pitchFamily="18" charset="2"/>
              </a:rPr>
              <a:t>);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dirty="0"/>
              <a:t>25-MST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C8D6E8-E2D4-466A-B54E-56FCD6F950CE}" type="slidenum">
              <a:rPr lang="en-GB" smtClean="0"/>
              <a:pPr/>
              <a:t>41</a:t>
            </a:fld>
            <a:endParaRPr lang="en-GB"/>
          </a:p>
        </p:txBody>
      </p:sp>
      <p:sp>
        <p:nvSpPr>
          <p:cNvPr id="35" name="Oval 4"/>
          <p:cNvSpPr>
            <a:spLocks noChangeArrowheads="1"/>
          </p:cNvSpPr>
          <p:nvPr/>
        </p:nvSpPr>
        <p:spPr bwMode="auto">
          <a:xfrm>
            <a:off x="4179943" y="1638197"/>
            <a:ext cx="382587" cy="381000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sz="2000" b="1" dirty="0">
                <a:latin typeface="+mn-lt"/>
                <a:sym typeface="Symbol" panose="05050102010706020507" pitchFamily="18" charset="2"/>
              </a:rPr>
              <a:t>5</a:t>
            </a:r>
          </a:p>
        </p:txBody>
      </p:sp>
      <p:sp>
        <p:nvSpPr>
          <p:cNvPr id="36" name="Oval 5"/>
          <p:cNvSpPr>
            <a:spLocks noChangeArrowheads="1"/>
          </p:cNvSpPr>
          <p:nvPr/>
        </p:nvSpPr>
        <p:spPr bwMode="auto">
          <a:xfrm>
            <a:off x="6364343" y="1638197"/>
            <a:ext cx="381000" cy="381000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sz="2000" b="1" dirty="0">
                <a:latin typeface="+mn-lt"/>
                <a:sym typeface="Symbol" panose="05050102010706020507" pitchFamily="18" charset="2"/>
              </a:rPr>
              <a:t>2</a:t>
            </a:r>
          </a:p>
        </p:txBody>
      </p:sp>
      <p:sp>
        <p:nvSpPr>
          <p:cNvPr id="37" name="Oval 6"/>
          <p:cNvSpPr>
            <a:spLocks noChangeArrowheads="1"/>
          </p:cNvSpPr>
          <p:nvPr/>
        </p:nvSpPr>
        <p:spPr bwMode="auto">
          <a:xfrm>
            <a:off x="8274105" y="1638197"/>
            <a:ext cx="382588" cy="381000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sz="2000" b="1" dirty="0">
                <a:latin typeface="+mn-lt"/>
                <a:sym typeface="Symbol" panose="05050102010706020507" pitchFamily="18" charset="2"/>
              </a:rPr>
              <a:t>9</a:t>
            </a:r>
          </a:p>
        </p:txBody>
      </p:sp>
      <p:sp>
        <p:nvSpPr>
          <p:cNvPr id="38" name="Oval 7"/>
          <p:cNvSpPr>
            <a:spLocks noChangeArrowheads="1"/>
          </p:cNvSpPr>
          <p:nvPr/>
        </p:nvSpPr>
        <p:spPr bwMode="auto">
          <a:xfrm>
            <a:off x="4179943" y="2784372"/>
            <a:ext cx="382587" cy="381000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sz="2000" b="1" dirty="0">
                <a:latin typeface="+mn-lt"/>
                <a:sym typeface="Symbol" panose="05050102010706020507" pitchFamily="18" charset="2"/>
              </a:rPr>
              <a:t>0</a:t>
            </a:r>
          </a:p>
        </p:txBody>
      </p:sp>
      <p:sp>
        <p:nvSpPr>
          <p:cNvPr id="39" name="Oval 8"/>
          <p:cNvSpPr>
            <a:spLocks noChangeArrowheads="1"/>
          </p:cNvSpPr>
          <p:nvPr/>
        </p:nvSpPr>
        <p:spPr bwMode="auto">
          <a:xfrm>
            <a:off x="6364343" y="2784372"/>
            <a:ext cx="381000" cy="381000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sz="2000" b="1" dirty="0">
                <a:latin typeface="+mn-lt"/>
                <a:sym typeface="Symbol" panose="05050102010706020507" pitchFamily="18" charset="2"/>
              </a:rPr>
              <a:t>8</a:t>
            </a:r>
          </a:p>
        </p:txBody>
      </p:sp>
      <p:sp>
        <p:nvSpPr>
          <p:cNvPr id="40" name="Oval 9"/>
          <p:cNvSpPr>
            <a:spLocks noChangeArrowheads="1"/>
          </p:cNvSpPr>
          <p:nvPr/>
        </p:nvSpPr>
        <p:spPr bwMode="auto">
          <a:xfrm>
            <a:off x="8274105" y="2784372"/>
            <a:ext cx="382588" cy="381000"/>
          </a:xfrm>
          <a:prstGeom prst="ellipse">
            <a:avLst/>
          </a:prstGeom>
          <a:noFill/>
          <a:ln w="38100">
            <a:solidFill>
              <a:srgbClr val="007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sz="2000" b="1" dirty="0">
                <a:latin typeface="+mn-lt"/>
                <a:sym typeface="Symbol" panose="05050102010706020507" pitchFamily="18" charset="2"/>
              </a:rPr>
              <a:t>15</a:t>
            </a:r>
          </a:p>
        </p:txBody>
      </p:sp>
      <p:sp>
        <p:nvSpPr>
          <p:cNvPr id="41" name="Oval 10"/>
          <p:cNvSpPr>
            <a:spLocks noChangeArrowheads="1"/>
          </p:cNvSpPr>
          <p:nvPr/>
        </p:nvSpPr>
        <p:spPr bwMode="auto">
          <a:xfrm>
            <a:off x="5272143" y="3274910"/>
            <a:ext cx="382587" cy="382587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sz="2000" b="1" dirty="0">
                <a:latin typeface="+mn-lt"/>
                <a:sym typeface="Symbol" panose="05050102010706020507" pitchFamily="18" charset="2"/>
              </a:rPr>
              <a:t>3</a:t>
            </a:r>
          </a:p>
        </p:txBody>
      </p:sp>
      <p:sp>
        <p:nvSpPr>
          <p:cNvPr id="42" name="Oval 11"/>
          <p:cNvSpPr>
            <a:spLocks noChangeArrowheads="1"/>
          </p:cNvSpPr>
          <p:nvPr/>
        </p:nvSpPr>
        <p:spPr bwMode="auto">
          <a:xfrm>
            <a:off x="5272143" y="1146072"/>
            <a:ext cx="382587" cy="382588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sz="2000" b="1" dirty="0">
                <a:latin typeface="+mn-lt"/>
                <a:sym typeface="Symbol" panose="05050102010706020507" pitchFamily="18" charset="2"/>
              </a:rPr>
              <a:t>4</a:t>
            </a:r>
          </a:p>
        </p:txBody>
      </p:sp>
      <p:cxnSp>
        <p:nvCxnSpPr>
          <p:cNvPr id="43" name="AutoShape 12"/>
          <p:cNvCxnSpPr>
            <a:cxnSpLocks noChangeShapeType="1"/>
            <a:stCxn id="42" idx="5"/>
            <a:endCxn id="36" idx="1"/>
          </p:cNvCxnSpPr>
          <p:nvPr/>
        </p:nvCxnSpPr>
        <p:spPr bwMode="auto">
          <a:xfrm>
            <a:off x="5597580" y="1485797"/>
            <a:ext cx="822325" cy="193675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 type="none"/>
            <a:tailEnd type="triangle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4" name="AutoShape 13"/>
          <p:cNvCxnSpPr>
            <a:cxnSpLocks noChangeShapeType="1"/>
            <a:stCxn id="42" idx="3"/>
            <a:endCxn id="35" idx="7"/>
          </p:cNvCxnSpPr>
          <p:nvPr/>
        </p:nvCxnSpPr>
        <p:spPr bwMode="auto">
          <a:xfrm flipH="1">
            <a:off x="4506968" y="1485797"/>
            <a:ext cx="820737" cy="193675"/>
          </a:xfrm>
          <a:prstGeom prst="straightConnector1">
            <a:avLst/>
          </a:prstGeom>
          <a:noFill/>
          <a:ln w="38100">
            <a:solidFill>
              <a:srgbClr val="007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5" name="AutoShape 14"/>
          <p:cNvCxnSpPr>
            <a:cxnSpLocks noChangeShapeType="1"/>
            <a:stCxn id="35" idx="6"/>
            <a:endCxn id="36" idx="2"/>
          </p:cNvCxnSpPr>
          <p:nvPr/>
        </p:nvCxnSpPr>
        <p:spPr bwMode="auto">
          <a:xfrm>
            <a:off x="4575230" y="1828697"/>
            <a:ext cx="1774825" cy="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6" name="AutoShape 15"/>
          <p:cNvCxnSpPr>
            <a:cxnSpLocks noChangeShapeType="1"/>
            <a:stCxn id="38" idx="0"/>
            <a:endCxn id="35" idx="4"/>
          </p:cNvCxnSpPr>
          <p:nvPr/>
        </p:nvCxnSpPr>
        <p:spPr bwMode="auto">
          <a:xfrm flipV="1">
            <a:off x="4370443" y="2033485"/>
            <a:ext cx="0" cy="736600"/>
          </a:xfrm>
          <a:prstGeom prst="straightConnector1">
            <a:avLst/>
          </a:prstGeom>
          <a:noFill/>
          <a:ln w="38100">
            <a:solidFill>
              <a:srgbClr val="0070C0"/>
            </a:solidFill>
            <a:round/>
            <a:headEnd type="none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7" name="AutoShape 16"/>
          <p:cNvCxnSpPr>
            <a:cxnSpLocks noChangeShapeType="1"/>
            <a:stCxn id="38" idx="5"/>
            <a:endCxn id="41" idx="1"/>
          </p:cNvCxnSpPr>
          <p:nvPr/>
        </p:nvCxnSpPr>
        <p:spPr bwMode="auto">
          <a:xfrm>
            <a:off x="4506968" y="3124097"/>
            <a:ext cx="820737" cy="193675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 type="triangle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8" name="AutoShape 17"/>
          <p:cNvCxnSpPr>
            <a:cxnSpLocks noChangeShapeType="1"/>
            <a:stCxn id="41" idx="7"/>
            <a:endCxn id="39" idx="3"/>
          </p:cNvCxnSpPr>
          <p:nvPr/>
        </p:nvCxnSpPr>
        <p:spPr bwMode="auto">
          <a:xfrm flipV="1">
            <a:off x="5597580" y="3124097"/>
            <a:ext cx="822325" cy="193675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 type="triangle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9" name="AutoShape 18"/>
          <p:cNvCxnSpPr>
            <a:cxnSpLocks noChangeShapeType="1"/>
            <a:stCxn id="39" idx="0"/>
            <a:endCxn id="36" idx="4"/>
          </p:cNvCxnSpPr>
          <p:nvPr/>
        </p:nvCxnSpPr>
        <p:spPr bwMode="auto">
          <a:xfrm flipV="1">
            <a:off x="6554843" y="2033485"/>
            <a:ext cx="0" cy="73660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 type="triangle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0" name="AutoShape 19"/>
          <p:cNvCxnSpPr>
            <a:cxnSpLocks noChangeShapeType="1"/>
            <a:stCxn id="36" idx="6"/>
            <a:endCxn id="37" idx="2"/>
          </p:cNvCxnSpPr>
          <p:nvPr/>
        </p:nvCxnSpPr>
        <p:spPr bwMode="auto">
          <a:xfrm>
            <a:off x="6759630" y="1828697"/>
            <a:ext cx="1501775" cy="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 type="triangle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1" name="AutoShape 20"/>
          <p:cNvCxnSpPr>
            <a:cxnSpLocks noChangeShapeType="1"/>
            <a:stCxn id="39" idx="6"/>
            <a:endCxn id="40" idx="2"/>
          </p:cNvCxnSpPr>
          <p:nvPr/>
        </p:nvCxnSpPr>
        <p:spPr bwMode="auto">
          <a:xfrm>
            <a:off x="6759630" y="2974872"/>
            <a:ext cx="1501775" cy="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 type="triangle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2" name="AutoShape 21"/>
          <p:cNvCxnSpPr>
            <a:cxnSpLocks noChangeShapeType="1"/>
            <a:stCxn id="41" idx="0"/>
            <a:endCxn id="35" idx="5"/>
          </p:cNvCxnSpPr>
          <p:nvPr/>
        </p:nvCxnSpPr>
        <p:spPr bwMode="auto">
          <a:xfrm rot="5400000" flipH="1">
            <a:off x="4342662" y="2142228"/>
            <a:ext cx="1284288" cy="955675"/>
          </a:xfrm>
          <a:prstGeom prst="curvedConnector3">
            <a:avLst>
              <a:gd name="adj1" fmla="val 47829"/>
            </a:avLst>
          </a:prstGeom>
          <a:noFill/>
          <a:ln w="38100">
            <a:solidFill>
              <a:srgbClr val="0070C0"/>
            </a:solidFill>
            <a:round/>
            <a:headEnd type="none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3" name="Text Box 22"/>
          <p:cNvSpPr txBox="1">
            <a:spLocks noChangeArrowheads="1"/>
          </p:cNvSpPr>
          <p:nvPr/>
        </p:nvSpPr>
        <p:spPr bwMode="auto">
          <a:xfrm>
            <a:off x="3865056" y="2217635"/>
            <a:ext cx="57579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b="1">
                <a:solidFill>
                  <a:srgbClr val="0070C0"/>
                </a:solidFill>
                <a:latin typeface="+mn-lt"/>
              </a:rPr>
              <a:t>14</a:t>
            </a:r>
          </a:p>
        </p:txBody>
      </p:sp>
      <p:sp>
        <p:nvSpPr>
          <p:cNvPr id="54" name="Text Box 23"/>
          <p:cNvSpPr txBox="1">
            <a:spLocks noChangeArrowheads="1"/>
          </p:cNvSpPr>
          <p:nvPr/>
        </p:nvSpPr>
        <p:spPr bwMode="auto">
          <a:xfrm>
            <a:off x="4961670" y="2284940"/>
            <a:ext cx="57579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b="1" dirty="0">
                <a:solidFill>
                  <a:srgbClr val="0070C0"/>
                </a:solidFill>
                <a:latin typeface="+mn-lt"/>
              </a:rPr>
              <a:t>10</a:t>
            </a:r>
          </a:p>
        </p:txBody>
      </p:sp>
      <p:sp>
        <p:nvSpPr>
          <p:cNvPr id="55" name="Text Box 24"/>
          <p:cNvSpPr txBox="1">
            <a:spLocks noChangeArrowheads="1"/>
          </p:cNvSpPr>
          <p:nvPr/>
        </p:nvSpPr>
        <p:spPr bwMode="auto">
          <a:xfrm>
            <a:off x="4702614" y="3189185"/>
            <a:ext cx="38023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b="1">
                <a:solidFill>
                  <a:srgbClr val="0070C0"/>
                </a:solidFill>
                <a:latin typeface="+mn-lt"/>
              </a:rPr>
              <a:t>3</a:t>
            </a:r>
          </a:p>
        </p:txBody>
      </p:sp>
      <p:sp>
        <p:nvSpPr>
          <p:cNvPr id="56" name="Text Box 25"/>
          <p:cNvSpPr txBox="1">
            <a:spLocks noChangeArrowheads="1"/>
          </p:cNvSpPr>
          <p:nvPr/>
        </p:nvSpPr>
        <p:spPr bwMode="auto">
          <a:xfrm>
            <a:off x="4702614" y="1222272"/>
            <a:ext cx="38023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b="1">
                <a:solidFill>
                  <a:srgbClr val="0070C0"/>
                </a:solidFill>
                <a:latin typeface="+mn-lt"/>
              </a:rPr>
              <a:t>6</a:t>
            </a:r>
          </a:p>
        </p:txBody>
      </p:sp>
      <p:sp>
        <p:nvSpPr>
          <p:cNvPr id="57" name="Text Box 26"/>
          <p:cNvSpPr txBox="1">
            <a:spLocks noChangeArrowheads="1"/>
          </p:cNvSpPr>
          <p:nvPr/>
        </p:nvSpPr>
        <p:spPr bwMode="auto">
          <a:xfrm>
            <a:off x="5899589" y="1222272"/>
            <a:ext cx="38023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b="1" dirty="0">
                <a:solidFill>
                  <a:srgbClr val="0070C0"/>
                </a:solidFill>
                <a:latin typeface="+mn-lt"/>
              </a:rPr>
              <a:t>4</a:t>
            </a:r>
          </a:p>
        </p:txBody>
      </p:sp>
      <p:sp>
        <p:nvSpPr>
          <p:cNvPr id="58" name="Text Box 27"/>
          <p:cNvSpPr txBox="1">
            <a:spLocks noChangeArrowheads="1"/>
          </p:cNvSpPr>
          <p:nvPr/>
        </p:nvSpPr>
        <p:spPr bwMode="auto">
          <a:xfrm>
            <a:off x="5295484" y="1782311"/>
            <a:ext cx="38023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b="1" dirty="0">
                <a:solidFill>
                  <a:srgbClr val="0070C0"/>
                </a:solidFill>
                <a:latin typeface="+mn-lt"/>
              </a:rPr>
              <a:t>5</a:t>
            </a:r>
          </a:p>
        </p:txBody>
      </p:sp>
      <p:sp>
        <p:nvSpPr>
          <p:cNvPr id="59" name="Text Box 28"/>
          <p:cNvSpPr txBox="1">
            <a:spLocks noChangeArrowheads="1"/>
          </p:cNvSpPr>
          <p:nvPr/>
        </p:nvSpPr>
        <p:spPr bwMode="auto">
          <a:xfrm>
            <a:off x="6499664" y="2250972"/>
            <a:ext cx="38023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b="1">
                <a:solidFill>
                  <a:srgbClr val="0070C0"/>
                </a:solidFill>
                <a:latin typeface="+mn-lt"/>
              </a:rPr>
              <a:t>2</a:t>
            </a:r>
          </a:p>
        </p:txBody>
      </p:sp>
      <p:sp>
        <p:nvSpPr>
          <p:cNvPr id="60" name="Text Box 29"/>
          <p:cNvSpPr txBox="1">
            <a:spLocks noChangeArrowheads="1"/>
          </p:cNvSpPr>
          <p:nvPr/>
        </p:nvSpPr>
        <p:spPr bwMode="auto">
          <a:xfrm>
            <a:off x="7318814" y="1450872"/>
            <a:ext cx="38023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b="1">
                <a:solidFill>
                  <a:srgbClr val="0070C0"/>
                </a:solidFill>
                <a:latin typeface="+mn-lt"/>
              </a:rPr>
              <a:t>9</a:t>
            </a:r>
          </a:p>
        </p:txBody>
      </p:sp>
      <p:sp>
        <p:nvSpPr>
          <p:cNvPr id="61" name="Text Box 30"/>
          <p:cNvSpPr txBox="1">
            <a:spLocks noChangeArrowheads="1"/>
          </p:cNvSpPr>
          <p:nvPr/>
        </p:nvSpPr>
        <p:spPr bwMode="auto">
          <a:xfrm>
            <a:off x="7224206" y="2585935"/>
            <a:ext cx="57579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b="1">
                <a:solidFill>
                  <a:srgbClr val="0070C0"/>
                </a:solidFill>
                <a:latin typeface="+mn-lt"/>
              </a:rPr>
              <a:t>15</a:t>
            </a:r>
          </a:p>
        </p:txBody>
      </p:sp>
      <p:sp>
        <p:nvSpPr>
          <p:cNvPr id="62" name="Text Box 31"/>
          <p:cNvSpPr txBox="1">
            <a:spLocks noChangeArrowheads="1"/>
          </p:cNvSpPr>
          <p:nvPr/>
        </p:nvSpPr>
        <p:spPr bwMode="auto">
          <a:xfrm>
            <a:off x="5839264" y="3208235"/>
            <a:ext cx="38023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b="1">
                <a:solidFill>
                  <a:srgbClr val="0070C0"/>
                </a:solidFill>
                <a:latin typeface="+mn-lt"/>
              </a:rPr>
              <a:t>8</a:t>
            </a:r>
          </a:p>
        </p:txBody>
      </p:sp>
      <p:sp>
        <p:nvSpPr>
          <p:cNvPr id="63" name="Text Box 33"/>
          <p:cNvSpPr txBox="1">
            <a:spLocks noChangeArrowheads="1"/>
          </p:cNvSpPr>
          <p:nvPr/>
        </p:nvSpPr>
        <p:spPr bwMode="auto">
          <a:xfrm>
            <a:off x="8332750" y="926009"/>
            <a:ext cx="34817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sz="2000" b="1" dirty="0">
                <a:solidFill>
                  <a:srgbClr val="0070C0"/>
                </a:solidFill>
                <a:latin typeface="+mj-lt"/>
              </a:rPr>
              <a:t>u</a:t>
            </a:r>
          </a:p>
        </p:txBody>
      </p:sp>
      <p:cxnSp>
        <p:nvCxnSpPr>
          <p:cNvPr id="64" name="AutoShape 34"/>
          <p:cNvCxnSpPr>
            <a:cxnSpLocks noChangeShapeType="1"/>
          </p:cNvCxnSpPr>
          <p:nvPr/>
        </p:nvCxnSpPr>
        <p:spPr bwMode="auto">
          <a:xfrm flipH="1">
            <a:off x="8497642" y="1278606"/>
            <a:ext cx="9832" cy="283453"/>
          </a:xfrm>
          <a:prstGeom prst="straightConnector1">
            <a:avLst/>
          </a:prstGeom>
          <a:noFill/>
          <a:ln w="25400">
            <a:solidFill>
              <a:srgbClr val="0070C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76726908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Prim’s Algorithm – Example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6493" y="1200786"/>
            <a:ext cx="8496300" cy="4118397"/>
          </a:xfrm>
        </p:spPr>
        <p:txBody>
          <a:bodyPr/>
          <a:lstStyle/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400" dirty="0">
                <a:solidFill>
                  <a:srgbClr val="0070C0"/>
                </a:solidFill>
                <a:latin typeface="Consolas" panose="020B0609020204030204" pitchFamily="49" charset="0"/>
              </a:rPr>
              <a:t>MST-Prim</a:t>
            </a:r>
            <a:r>
              <a:rPr lang="en-US" altLang="en-US" sz="2400" dirty="0">
                <a:latin typeface="Consolas" panose="020B0609020204030204" pitchFamily="49" charset="0"/>
              </a:rPr>
              <a:t>(G, w, r)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400" dirty="0">
                <a:latin typeface="Consolas" panose="020B0609020204030204" pitchFamily="49" charset="0"/>
              </a:rPr>
              <a:t>    Q = V[G];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400" dirty="0">
                <a:latin typeface="Consolas" panose="020B0609020204030204" pitchFamily="49" charset="0"/>
              </a:rPr>
              <a:t>    </a:t>
            </a:r>
            <a:r>
              <a:rPr lang="en-US" altLang="en-US" sz="2400" dirty="0">
                <a:solidFill>
                  <a:srgbClr val="0070C0"/>
                </a:solidFill>
                <a:latin typeface="Consolas" panose="020B0609020204030204" pitchFamily="49" charset="0"/>
              </a:rPr>
              <a:t>for</a:t>
            </a:r>
            <a:r>
              <a:rPr lang="en-US" altLang="en-US" sz="2400" dirty="0">
                <a:latin typeface="Consolas" panose="020B0609020204030204" pitchFamily="49" charset="0"/>
              </a:rPr>
              <a:t> </a:t>
            </a:r>
            <a:r>
              <a:rPr lang="en-US" altLang="en-US" sz="2400" dirty="0">
                <a:solidFill>
                  <a:srgbClr val="0070C0"/>
                </a:solidFill>
                <a:latin typeface="Consolas" panose="020B0609020204030204" pitchFamily="49" charset="0"/>
              </a:rPr>
              <a:t>each</a:t>
            </a:r>
            <a:r>
              <a:rPr lang="en-US" altLang="en-US" sz="2400" dirty="0">
                <a:latin typeface="Consolas" panose="020B0609020204030204" pitchFamily="49" charset="0"/>
              </a:rPr>
              <a:t> </a:t>
            </a:r>
            <a:r>
              <a:rPr lang="en-US" altLang="en-US" sz="2400" i="1" dirty="0">
                <a:latin typeface="Consolas" panose="020B0609020204030204" pitchFamily="49" charset="0"/>
              </a:rPr>
              <a:t>u</a:t>
            </a:r>
            <a:r>
              <a:rPr lang="en-US" altLang="en-US" sz="2400" dirty="0">
                <a:latin typeface="Consolas" panose="020B0609020204030204" pitchFamily="49" charset="0"/>
              </a:rPr>
              <a:t> </a:t>
            </a:r>
            <a:r>
              <a:rPr lang="en-US" altLang="en-US" sz="2400" dirty="0">
                <a:latin typeface="Consolas" panose="020B0609020204030204" pitchFamily="49" charset="0"/>
                <a:sym typeface="Symbol" panose="05050102010706020507" pitchFamily="18" charset="2"/>
              </a:rPr>
              <a:t> Q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400" dirty="0">
                <a:latin typeface="Consolas" panose="020B0609020204030204" pitchFamily="49" charset="0"/>
                <a:sym typeface="Symbol" panose="05050102010706020507" pitchFamily="18" charset="2"/>
              </a:rPr>
              <a:t>        key[u] = ;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400" dirty="0">
                <a:latin typeface="Consolas" panose="020B0609020204030204" pitchFamily="49" charset="0"/>
                <a:sym typeface="Symbol" panose="05050102010706020507" pitchFamily="18" charset="2"/>
              </a:rPr>
              <a:t>    key[r] = 0;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400" dirty="0">
                <a:latin typeface="Consolas" panose="020B0609020204030204" pitchFamily="49" charset="0"/>
                <a:sym typeface="Symbol" panose="05050102010706020507" pitchFamily="18" charset="2"/>
              </a:rPr>
              <a:t>    p[r] = NULL;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400" dirty="0">
                <a:latin typeface="Consolas" panose="020B0609020204030204" pitchFamily="49" charset="0"/>
                <a:sym typeface="Symbol" panose="05050102010706020507" pitchFamily="18" charset="2"/>
              </a:rPr>
              <a:t>    </a:t>
            </a:r>
            <a:r>
              <a:rPr lang="en-US" altLang="en-US" sz="2400" dirty="0">
                <a:solidFill>
                  <a:srgbClr val="0070C0"/>
                </a:solidFill>
                <a:latin typeface="Consolas" panose="020B0609020204030204" pitchFamily="49" charset="0"/>
                <a:sym typeface="Symbol" panose="05050102010706020507" pitchFamily="18" charset="2"/>
              </a:rPr>
              <a:t>while</a:t>
            </a:r>
            <a:r>
              <a:rPr lang="en-US" altLang="en-US" sz="2400" dirty="0">
                <a:latin typeface="Consolas" panose="020B0609020204030204" pitchFamily="49" charset="0"/>
                <a:sym typeface="Symbol" panose="05050102010706020507" pitchFamily="18" charset="2"/>
              </a:rPr>
              <a:t> (Q not empty)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400" dirty="0">
                <a:latin typeface="Consolas" panose="020B0609020204030204" pitchFamily="49" charset="0"/>
                <a:sym typeface="Symbol" panose="05050102010706020507" pitchFamily="18" charset="2"/>
              </a:rPr>
              <a:t>        u = </a:t>
            </a:r>
            <a:r>
              <a:rPr lang="en-US" altLang="en-US" sz="2400" dirty="0" err="1">
                <a:latin typeface="Consolas" panose="020B0609020204030204" pitchFamily="49" charset="0"/>
                <a:sym typeface="Symbol" panose="05050102010706020507" pitchFamily="18" charset="2"/>
              </a:rPr>
              <a:t>ExtractMin</a:t>
            </a:r>
            <a:r>
              <a:rPr lang="en-US" altLang="en-US" sz="2400" dirty="0">
                <a:latin typeface="Consolas" panose="020B0609020204030204" pitchFamily="49" charset="0"/>
                <a:sym typeface="Symbol" panose="05050102010706020507" pitchFamily="18" charset="2"/>
              </a:rPr>
              <a:t>(Q);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400" dirty="0">
                <a:latin typeface="Consolas" panose="020B0609020204030204" pitchFamily="49" charset="0"/>
                <a:sym typeface="Symbol" panose="05050102010706020507" pitchFamily="18" charset="2"/>
              </a:rPr>
              <a:t>        </a:t>
            </a:r>
            <a:r>
              <a:rPr lang="en-US" altLang="en-US" sz="2400" dirty="0">
                <a:solidFill>
                  <a:srgbClr val="0070C0"/>
                </a:solidFill>
                <a:latin typeface="Consolas" panose="020B0609020204030204" pitchFamily="49" charset="0"/>
                <a:sym typeface="Symbol" panose="05050102010706020507" pitchFamily="18" charset="2"/>
              </a:rPr>
              <a:t>for</a:t>
            </a:r>
            <a:r>
              <a:rPr lang="en-US" altLang="en-US" sz="2400" dirty="0">
                <a:latin typeface="Consolas" panose="020B0609020204030204" pitchFamily="49" charset="0"/>
                <a:sym typeface="Symbol" panose="05050102010706020507" pitchFamily="18" charset="2"/>
              </a:rPr>
              <a:t> </a:t>
            </a:r>
            <a:r>
              <a:rPr lang="en-US" altLang="en-US" sz="2400" dirty="0">
                <a:solidFill>
                  <a:srgbClr val="0070C0"/>
                </a:solidFill>
                <a:latin typeface="Consolas" panose="020B0609020204030204" pitchFamily="49" charset="0"/>
                <a:sym typeface="Symbol" panose="05050102010706020507" pitchFamily="18" charset="2"/>
              </a:rPr>
              <a:t>each</a:t>
            </a:r>
            <a:r>
              <a:rPr lang="en-US" altLang="en-US" sz="2400" dirty="0">
                <a:latin typeface="Consolas" panose="020B0609020204030204" pitchFamily="49" charset="0"/>
                <a:sym typeface="Symbol" panose="05050102010706020507" pitchFamily="18" charset="2"/>
              </a:rPr>
              <a:t> </a:t>
            </a:r>
            <a:r>
              <a:rPr lang="en-US" altLang="en-US" sz="2400" i="1" dirty="0">
                <a:latin typeface="Consolas" panose="020B0609020204030204" pitchFamily="49" charset="0"/>
                <a:sym typeface="Symbol" panose="05050102010706020507" pitchFamily="18" charset="2"/>
              </a:rPr>
              <a:t>v</a:t>
            </a:r>
            <a:r>
              <a:rPr lang="en-US" altLang="en-US" sz="2400" dirty="0">
                <a:latin typeface="Consolas" panose="020B0609020204030204" pitchFamily="49" charset="0"/>
              </a:rPr>
              <a:t> </a:t>
            </a:r>
            <a:r>
              <a:rPr lang="en-US" altLang="en-US" sz="2400" dirty="0">
                <a:latin typeface="Consolas" panose="020B0609020204030204" pitchFamily="49" charset="0"/>
                <a:sym typeface="Symbol" panose="05050102010706020507" pitchFamily="18" charset="2"/>
              </a:rPr>
              <a:t> </a:t>
            </a:r>
            <a:r>
              <a:rPr lang="en-US" altLang="en-US" sz="2400" dirty="0" err="1">
                <a:latin typeface="Consolas" panose="020B0609020204030204" pitchFamily="49" charset="0"/>
                <a:sym typeface="Symbol" panose="05050102010706020507" pitchFamily="18" charset="2"/>
              </a:rPr>
              <a:t>Adj</a:t>
            </a:r>
            <a:r>
              <a:rPr lang="en-US" altLang="en-US" sz="2400" dirty="0">
                <a:latin typeface="Consolas" panose="020B0609020204030204" pitchFamily="49" charset="0"/>
                <a:sym typeface="Symbol" panose="05050102010706020507" pitchFamily="18" charset="2"/>
              </a:rPr>
              <a:t>[</a:t>
            </a:r>
            <a:r>
              <a:rPr lang="en-US" altLang="en-US" sz="2400" i="1" dirty="0">
                <a:latin typeface="Consolas" panose="020B0609020204030204" pitchFamily="49" charset="0"/>
                <a:sym typeface="Symbol" panose="05050102010706020507" pitchFamily="18" charset="2"/>
              </a:rPr>
              <a:t>u</a:t>
            </a:r>
            <a:r>
              <a:rPr lang="en-US" altLang="en-US" sz="2400" dirty="0">
                <a:latin typeface="Consolas" panose="020B0609020204030204" pitchFamily="49" charset="0"/>
                <a:sym typeface="Symbol" panose="05050102010706020507" pitchFamily="18" charset="2"/>
              </a:rPr>
              <a:t>]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400" dirty="0">
                <a:latin typeface="Consolas" panose="020B0609020204030204" pitchFamily="49" charset="0"/>
                <a:sym typeface="Symbol" panose="05050102010706020507" pitchFamily="18" charset="2"/>
              </a:rPr>
              <a:t>            </a:t>
            </a:r>
            <a:r>
              <a:rPr lang="en-US" altLang="en-US" sz="2400" dirty="0">
                <a:solidFill>
                  <a:srgbClr val="0070C0"/>
                </a:solidFill>
                <a:latin typeface="Consolas" panose="020B0609020204030204" pitchFamily="49" charset="0"/>
                <a:sym typeface="Symbol" panose="05050102010706020507" pitchFamily="18" charset="2"/>
              </a:rPr>
              <a:t>if</a:t>
            </a:r>
            <a:r>
              <a:rPr lang="en-US" altLang="en-US" sz="2400" dirty="0">
                <a:latin typeface="Consolas" panose="020B0609020204030204" pitchFamily="49" charset="0"/>
                <a:sym typeface="Symbol" panose="05050102010706020507" pitchFamily="18" charset="2"/>
              </a:rPr>
              <a:t> (v</a:t>
            </a:r>
            <a:r>
              <a:rPr lang="en-US" altLang="en-US" sz="2400" dirty="0">
                <a:latin typeface="Consolas" panose="020B0609020204030204" pitchFamily="49" charset="0"/>
              </a:rPr>
              <a:t> </a:t>
            </a:r>
            <a:r>
              <a:rPr lang="en-US" altLang="en-US" sz="2400" dirty="0">
                <a:latin typeface="Consolas" panose="020B0609020204030204" pitchFamily="49" charset="0"/>
                <a:sym typeface="Symbol" panose="05050102010706020507" pitchFamily="18" charset="2"/>
              </a:rPr>
              <a:t> Q and w(</a:t>
            </a:r>
            <a:r>
              <a:rPr lang="en-US" altLang="en-US" sz="2400" i="1" dirty="0" err="1">
                <a:latin typeface="Consolas" panose="020B0609020204030204" pitchFamily="49" charset="0"/>
                <a:sym typeface="Symbol" panose="05050102010706020507" pitchFamily="18" charset="2"/>
              </a:rPr>
              <a:t>u,v</a:t>
            </a:r>
            <a:r>
              <a:rPr lang="en-US" altLang="en-US" sz="2400" dirty="0">
                <a:latin typeface="Consolas" panose="020B0609020204030204" pitchFamily="49" charset="0"/>
                <a:sym typeface="Symbol" panose="05050102010706020507" pitchFamily="18" charset="2"/>
              </a:rPr>
              <a:t>) &lt; key[</a:t>
            </a:r>
            <a:r>
              <a:rPr lang="en-US" altLang="en-US" sz="2400" i="1" dirty="0">
                <a:latin typeface="Consolas" panose="020B0609020204030204" pitchFamily="49" charset="0"/>
                <a:sym typeface="Symbol" panose="05050102010706020507" pitchFamily="18" charset="2"/>
              </a:rPr>
              <a:t>v</a:t>
            </a:r>
            <a:r>
              <a:rPr lang="en-US" altLang="en-US" sz="2400" dirty="0">
                <a:latin typeface="Consolas" panose="020B0609020204030204" pitchFamily="49" charset="0"/>
                <a:sym typeface="Symbol" panose="05050102010706020507" pitchFamily="18" charset="2"/>
              </a:rPr>
              <a:t>])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400" dirty="0">
                <a:latin typeface="Consolas" panose="020B0609020204030204" pitchFamily="49" charset="0"/>
                <a:sym typeface="Symbol" panose="05050102010706020507" pitchFamily="18" charset="2"/>
              </a:rPr>
              <a:t>                p[v] = u;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400" dirty="0">
                <a:latin typeface="Consolas" panose="020B0609020204030204" pitchFamily="49" charset="0"/>
                <a:sym typeface="Symbol" panose="05050102010706020507" pitchFamily="18" charset="2"/>
              </a:rPr>
              <a:t>                key[v] = w(</a:t>
            </a:r>
            <a:r>
              <a:rPr lang="en-US" altLang="en-US" sz="2400" dirty="0" err="1">
                <a:latin typeface="Consolas" panose="020B0609020204030204" pitchFamily="49" charset="0"/>
                <a:sym typeface="Symbol" panose="05050102010706020507" pitchFamily="18" charset="2"/>
              </a:rPr>
              <a:t>u,v</a:t>
            </a:r>
            <a:r>
              <a:rPr lang="en-US" altLang="en-US" sz="2400" dirty="0">
                <a:latin typeface="Consolas" panose="020B0609020204030204" pitchFamily="49" charset="0"/>
                <a:sym typeface="Symbol" panose="05050102010706020507" pitchFamily="18" charset="2"/>
              </a:rPr>
              <a:t>);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dirty="0"/>
              <a:t>25-MST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C8D6E8-E2D4-466A-B54E-56FCD6F950CE}" type="slidenum">
              <a:rPr lang="en-GB" smtClean="0"/>
              <a:pPr/>
              <a:t>42</a:t>
            </a:fld>
            <a:endParaRPr lang="en-GB"/>
          </a:p>
        </p:txBody>
      </p:sp>
      <p:sp>
        <p:nvSpPr>
          <p:cNvPr id="35" name="Oval 4"/>
          <p:cNvSpPr>
            <a:spLocks noChangeArrowheads="1"/>
          </p:cNvSpPr>
          <p:nvPr/>
        </p:nvSpPr>
        <p:spPr bwMode="auto">
          <a:xfrm>
            <a:off x="4179943" y="1638197"/>
            <a:ext cx="382587" cy="381000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sz="2000" b="1" dirty="0">
                <a:latin typeface="+mn-lt"/>
                <a:sym typeface="Symbol" panose="05050102010706020507" pitchFamily="18" charset="2"/>
              </a:rPr>
              <a:t>5</a:t>
            </a:r>
          </a:p>
        </p:txBody>
      </p:sp>
      <p:sp>
        <p:nvSpPr>
          <p:cNvPr id="36" name="Oval 5"/>
          <p:cNvSpPr>
            <a:spLocks noChangeArrowheads="1"/>
          </p:cNvSpPr>
          <p:nvPr/>
        </p:nvSpPr>
        <p:spPr bwMode="auto">
          <a:xfrm>
            <a:off x="6364343" y="1638197"/>
            <a:ext cx="381000" cy="381000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sz="2000" b="1" dirty="0">
                <a:latin typeface="+mn-lt"/>
                <a:sym typeface="Symbol" panose="05050102010706020507" pitchFamily="18" charset="2"/>
              </a:rPr>
              <a:t>2</a:t>
            </a:r>
          </a:p>
        </p:txBody>
      </p:sp>
      <p:sp>
        <p:nvSpPr>
          <p:cNvPr id="37" name="Oval 6"/>
          <p:cNvSpPr>
            <a:spLocks noChangeArrowheads="1"/>
          </p:cNvSpPr>
          <p:nvPr/>
        </p:nvSpPr>
        <p:spPr bwMode="auto">
          <a:xfrm>
            <a:off x="8274105" y="1638197"/>
            <a:ext cx="382588" cy="381000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sz="2000" b="1" dirty="0">
                <a:latin typeface="+mn-lt"/>
                <a:sym typeface="Symbol" panose="05050102010706020507" pitchFamily="18" charset="2"/>
              </a:rPr>
              <a:t>9</a:t>
            </a:r>
          </a:p>
        </p:txBody>
      </p:sp>
      <p:sp>
        <p:nvSpPr>
          <p:cNvPr id="38" name="Oval 7"/>
          <p:cNvSpPr>
            <a:spLocks noChangeArrowheads="1"/>
          </p:cNvSpPr>
          <p:nvPr/>
        </p:nvSpPr>
        <p:spPr bwMode="auto">
          <a:xfrm>
            <a:off x="4179943" y="2784372"/>
            <a:ext cx="382587" cy="381000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sz="2000" b="1" dirty="0">
                <a:latin typeface="+mn-lt"/>
                <a:sym typeface="Symbol" panose="05050102010706020507" pitchFamily="18" charset="2"/>
              </a:rPr>
              <a:t>0</a:t>
            </a:r>
          </a:p>
        </p:txBody>
      </p:sp>
      <p:sp>
        <p:nvSpPr>
          <p:cNvPr id="39" name="Oval 8"/>
          <p:cNvSpPr>
            <a:spLocks noChangeArrowheads="1"/>
          </p:cNvSpPr>
          <p:nvPr/>
        </p:nvSpPr>
        <p:spPr bwMode="auto">
          <a:xfrm>
            <a:off x="6364343" y="2784372"/>
            <a:ext cx="381000" cy="381000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sz="2000" b="1" dirty="0">
                <a:latin typeface="+mn-lt"/>
                <a:sym typeface="Symbol" panose="05050102010706020507" pitchFamily="18" charset="2"/>
              </a:rPr>
              <a:t>8</a:t>
            </a:r>
          </a:p>
        </p:txBody>
      </p:sp>
      <p:sp>
        <p:nvSpPr>
          <p:cNvPr id="40" name="Oval 9"/>
          <p:cNvSpPr>
            <a:spLocks noChangeArrowheads="1"/>
          </p:cNvSpPr>
          <p:nvPr/>
        </p:nvSpPr>
        <p:spPr bwMode="auto">
          <a:xfrm>
            <a:off x="8274105" y="2784372"/>
            <a:ext cx="382588" cy="381000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sz="2000" b="1" dirty="0">
                <a:latin typeface="+mn-lt"/>
                <a:sym typeface="Symbol" panose="05050102010706020507" pitchFamily="18" charset="2"/>
              </a:rPr>
              <a:t>15</a:t>
            </a:r>
          </a:p>
        </p:txBody>
      </p:sp>
      <p:sp>
        <p:nvSpPr>
          <p:cNvPr id="41" name="Oval 10"/>
          <p:cNvSpPr>
            <a:spLocks noChangeArrowheads="1"/>
          </p:cNvSpPr>
          <p:nvPr/>
        </p:nvSpPr>
        <p:spPr bwMode="auto">
          <a:xfrm>
            <a:off x="5272143" y="3274910"/>
            <a:ext cx="382587" cy="382587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sz="2000" b="1" dirty="0">
                <a:latin typeface="+mn-lt"/>
                <a:sym typeface="Symbol" panose="05050102010706020507" pitchFamily="18" charset="2"/>
              </a:rPr>
              <a:t>3</a:t>
            </a:r>
          </a:p>
        </p:txBody>
      </p:sp>
      <p:sp>
        <p:nvSpPr>
          <p:cNvPr id="42" name="Oval 11"/>
          <p:cNvSpPr>
            <a:spLocks noChangeArrowheads="1"/>
          </p:cNvSpPr>
          <p:nvPr/>
        </p:nvSpPr>
        <p:spPr bwMode="auto">
          <a:xfrm>
            <a:off x="5272143" y="1146072"/>
            <a:ext cx="382587" cy="382588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sz="2000" b="1" dirty="0">
                <a:latin typeface="+mn-lt"/>
                <a:sym typeface="Symbol" panose="05050102010706020507" pitchFamily="18" charset="2"/>
              </a:rPr>
              <a:t>4</a:t>
            </a:r>
          </a:p>
        </p:txBody>
      </p:sp>
      <p:cxnSp>
        <p:nvCxnSpPr>
          <p:cNvPr id="43" name="AutoShape 12"/>
          <p:cNvCxnSpPr>
            <a:cxnSpLocks noChangeShapeType="1"/>
            <a:stCxn id="42" idx="5"/>
            <a:endCxn id="36" idx="1"/>
          </p:cNvCxnSpPr>
          <p:nvPr/>
        </p:nvCxnSpPr>
        <p:spPr bwMode="auto">
          <a:xfrm>
            <a:off x="5597580" y="1485797"/>
            <a:ext cx="822325" cy="193675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 type="none"/>
            <a:tailEnd type="triangle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4" name="AutoShape 13"/>
          <p:cNvCxnSpPr>
            <a:cxnSpLocks noChangeShapeType="1"/>
            <a:stCxn id="42" idx="3"/>
            <a:endCxn id="35" idx="7"/>
          </p:cNvCxnSpPr>
          <p:nvPr/>
        </p:nvCxnSpPr>
        <p:spPr bwMode="auto">
          <a:xfrm flipH="1">
            <a:off x="4506968" y="1485797"/>
            <a:ext cx="820737" cy="193675"/>
          </a:xfrm>
          <a:prstGeom prst="straightConnector1">
            <a:avLst/>
          </a:prstGeom>
          <a:noFill/>
          <a:ln w="38100">
            <a:solidFill>
              <a:srgbClr val="007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5" name="AutoShape 14"/>
          <p:cNvCxnSpPr>
            <a:cxnSpLocks noChangeShapeType="1"/>
            <a:stCxn id="35" idx="6"/>
            <a:endCxn id="36" idx="2"/>
          </p:cNvCxnSpPr>
          <p:nvPr/>
        </p:nvCxnSpPr>
        <p:spPr bwMode="auto">
          <a:xfrm>
            <a:off x="4575230" y="1828697"/>
            <a:ext cx="1774825" cy="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6" name="AutoShape 15"/>
          <p:cNvCxnSpPr>
            <a:cxnSpLocks noChangeShapeType="1"/>
            <a:stCxn id="38" idx="0"/>
            <a:endCxn id="35" idx="4"/>
          </p:cNvCxnSpPr>
          <p:nvPr/>
        </p:nvCxnSpPr>
        <p:spPr bwMode="auto">
          <a:xfrm flipV="1">
            <a:off x="4370443" y="2033485"/>
            <a:ext cx="0" cy="736600"/>
          </a:xfrm>
          <a:prstGeom prst="straightConnector1">
            <a:avLst/>
          </a:prstGeom>
          <a:noFill/>
          <a:ln w="38100">
            <a:solidFill>
              <a:srgbClr val="0070C0"/>
            </a:solidFill>
            <a:round/>
            <a:headEnd type="none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7" name="AutoShape 16"/>
          <p:cNvCxnSpPr>
            <a:cxnSpLocks noChangeShapeType="1"/>
            <a:stCxn id="38" idx="5"/>
            <a:endCxn id="41" idx="1"/>
          </p:cNvCxnSpPr>
          <p:nvPr/>
        </p:nvCxnSpPr>
        <p:spPr bwMode="auto">
          <a:xfrm>
            <a:off x="4506968" y="3124097"/>
            <a:ext cx="820737" cy="193675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 type="triangle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8" name="AutoShape 17"/>
          <p:cNvCxnSpPr>
            <a:cxnSpLocks noChangeShapeType="1"/>
            <a:stCxn id="41" idx="7"/>
            <a:endCxn id="39" idx="3"/>
          </p:cNvCxnSpPr>
          <p:nvPr/>
        </p:nvCxnSpPr>
        <p:spPr bwMode="auto">
          <a:xfrm flipV="1">
            <a:off x="5597580" y="3124097"/>
            <a:ext cx="822325" cy="193675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 type="triangle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9" name="AutoShape 18"/>
          <p:cNvCxnSpPr>
            <a:cxnSpLocks noChangeShapeType="1"/>
            <a:stCxn id="39" idx="0"/>
            <a:endCxn id="36" idx="4"/>
          </p:cNvCxnSpPr>
          <p:nvPr/>
        </p:nvCxnSpPr>
        <p:spPr bwMode="auto">
          <a:xfrm flipV="1">
            <a:off x="6554843" y="2033485"/>
            <a:ext cx="0" cy="73660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 type="triangle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0" name="AutoShape 19"/>
          <p:cNvCxnSpPr>
            <a:cxnSpLocks noChangeShapeType="1"/>
            <a:stCxn id="36" idx="6"/>
            <a:endCxn id="37" idx="2"/>
          </p:cNvCxnSpPr>
          <p:nvPr/>
        </p:nvCxnSpPr>
        <p:spPr bwMode="auto">
          <a:xfrm>
            <a:off x="6759630" y="1828697"/>
            <a:ext cx="1501775" cy="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 type="triangle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1" name="AutoShape 20"/>
          <p:cNvCxnSpPr>
            <a:cxnSpLocks noChangeShapeType="1"/>
            <a:stCxn id="39" idx="6"/>
            <a:endCxn id="40" idx="2"/>
          </p:cNvCxnSpPr>
          <p:nvPr/>
        </p:nvCxnSpPr>
        <p:spPr bwMode="auto">
          <a:xfrm>
            <a:off x="6759630" y="2974872"/>
            <a:ext cx="1501775" cy="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 type="triangle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2" name="AutoShape 21"/>
          <p:cNvCxnSpPr>
            <a:cxnSpLocks noChangeShapeType="1"/>
            <a:stCxn id="41" idx="0"/>
            <a:endCxn id="35" idx="5"/>
          </p:cNvCxnSpPr>
          <p:nvPr/>
        </p:nvCxnSpPr>
        <p:spPr bwMode="auto">
          <a:xfrm rot="5400000" flipH="1">
            <a:off x="4342662" y="2142228"/>
            <a:ext cx="1284288" cy="955675"/>
          </a:xfrm>
          <a:prstGeom prst="curvedConnector3">
            <a:avLst>
              <a:gd name="adj1" fmla="val 47829"/>
            </a:avLst>
          </a:prstGeom>
          <a:noFill/>
          <a:ln w="38100">
            <a:solidFill>
              <a:srgbClr val="0070C0"/>
            </a:solidFill>
            <a:round/>
            <a:headEnd type="none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3" name="Text Box 22"/>
          <p:cNvSpPr txBox="1">
            <a:spLocks noChangeArrowheads="1"/>
          </p:cNvSpPr>
          <p:nvPr/>
        </p:nvSpPr>
        <p:spPr bwMode="auto">
          <a:xfrm>
            <a:off x="3865056" y="2217635"/>
            <a:ext cx="57579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b="1">
                <a:solidFill>
                  <a:srgbClr val="0070C0"/>
                </a:solidFill>
                <a:latin typeface="+mn-lt"/>
              </a:rPr>
              <a:t>14</a:t>
            </a:r>
          </a:p>
        </p:txBody>
      </p:sp>
      <p:sp>
        <p:nvSpPr>
          <p:cNvPr id="54" name="Text Box 23"/>
          <p:cNvSpPr txBox="1">
            <a:spLocks noChangeArrowheads="1"/>
          </p:cNvSpPr>
          <p:nvPr/>
        </p:nvSpPr>
        <p:spPr bwMode="auto">
          <a:xfrm>
            <a:off x="4961670" y="2284940"/>
            <a:ext cx="57579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b="1" dirty="0">
                <a:solidFill>
                  <a:srgbClr val="0070C0"/>
                </a:solidFill>
                <a:latin typeface="+mn-lt"/>
              </a:rPr>
              <a:t>10</a:t>
            </a:r>
          </a:p>
        </p:txBody>
      </p:sp>
      <p:sp>
        <p:nvSpPr>
          <p:cNvPr id="55" name="Text Box 24"/>
          <p:cNvSpPr txBox="1">
            <a:spLocks noChangeArrowheads="1"/>
          </p:cNvSpPr>
          <p:nvPr/>
        </p:nvSpPr>
        <p:spPr bwMode="auto">
          <a:xfrm>
            <a:off x="4702614" y="3189185"/>
            <a:ext cx="38023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b="1">
                <a:solidFill>
                  <a:srgbClr val="0070C0"/>
                </a:solidFill>
                <a:latin typeface="+mn-lt"/>
              </a:rPr>
              <a:t>3</a:t>
            </a:r>
          </a:p>
        </p:txBody>
      </p:sp>
      <p:sp>
        <p:nvSpPr>
          <p:cNvPr id="56" name="Text Box 25"/>
          <p:cNvSpPr txBox="1">
            <a:spLocks noChangeArrowheads="1"/>
          </p:cNvSpPr>
          <p:nvPr/>
        </p:nvSpPr>
        <p:spPr bwMode="auto">
          <a:xfrm>
            <a:off x="4702614" y="1222272"/>
            <a:ext cx="38023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b="1">
                <a:solidFill>
                  <a:srgbClr val="0070C0"/>
                </a:solidFill>
                <a:latin typeface="+mn-lt"/>
              </a:rPr>
              <a:t>6</a:t>
            </a:r>
          </a:p>
        </p:txBody>
      </p:sp>
      <p:sp>
        <p:nvSpPr>
          <p:cNvPr id="57" name="Text Box 26"/>
          <p:cNvSpPr txBox="1">
            <a:spLocks noChangeArrowheads="1"/>
          </p:cNvSpPr>
          <p:nvPr/>
        </p:nvSpPr>
        <p:spPr bwMode="auto">
          <a:xfrm>
            <a:off x="5899589" y="1222272"/>
            <a:ext cx="38023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b="1" dirty="0">
                <a:solidFill>
                  <a:srgbClr val="0070C0"/>
                </a:solidFill>
                <a:latin typeface="+mn-lt"/>
              </a:rPr>
              <a:t>4</a:t>
            </a:r>
          </a:p>
        </p:txBody>
      </p:sp>
      <p:sp>
        <p:nvSpPr>
          <p:cNvPr id="58" name="Text Box 27"/>
          <p:cNvSpPr txBox="1">
            <a:spLocks noChangeArrowheads="1"/>
          </p:cNvSpPr>
          <p:nvPr/>
        </p:nvSpPr>
        <p:spPr bwMode="auto">
          <a:xfrm>
            <a:off x="5295484" y="1782311"/>
            <a:ext cx="38023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b="1" dirty="0">
                <a:solidFill>
                  <a:srgbClr val="0070C0"/>
                </a:solidFill>
                <a:latin typeface="+mn-lt"/>
              </a:rPr>
              <a:t>5</a:t>
            </a:r>
          </a:p>
        </p:txBody>
      </p:sp>
      <p:sp>
        <p:nvSpPr>
          <p:cNvPr id="59" name="Text Box 28"/>
          <p:cNvSpPr txBox="1">
            <a:spLocks noChangeArrowheads="1"/>
          </p:cNvSpPr>
          <p:nvPr/>
        </p:nvSpPr>
        <p:spPr bwMode="auto">
          <a:xfrm>
            <a:off x="6499664" y="2250972"/>
            <a:ext cx="38023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b="1">
                <a:solidFill>
                  <a:srgbClr val="0070C0"/>
                </a:solidFill>
                <a:latin typeface="+mn-lt"/>
              </a:rPr>
              <a:t>2</a:t>
            </a:r>
          </a:p>
        </p:txBody>
      </p:sp>
      <p:sp>
        <p:nvSpPr>
          <p:cNvPr id="60" name="Text Box 29"/>
          <p:cNvSpPr txBox="1">
            <a:spLocks noChangeArrowheads="1"/>
          </p:cNvSpPr>
          <p:nvPr/>
        </p:nvSpPr>
        <p:spPr bwMode="auto">
          <a:xfrm>
            <a:off x="7318814" y="1450872"/>
            <a:ext cx="38023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b="1">
                <a:solidFill>
                  <a:srgbClr val="0070C0"/>
                </a:solidFill>
                <a:latin typeface="+mn-lt"/>
              </a:rPr>
              <a:t>9</a:t>
            </a:r>
          </a:p>
        </p:txBody>
      </p:sp>
      <p:sp>
        <p:nvSpPr>
          <p:cNvPr id="61" name="Text Box 30"/>
          <p:cNvSpPr txBox="1">
            <a:spLocks noChangeArrowheads="1"/>
          </p:cNvSpPr>
          <p:nvPr/>
        </p:nvSpPr>
        <p:spPr bwMode="auto">
          <a:xfrm>
            <a:off x="7224206" y="2585935"/>
            <a:ext cx="57579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b="1">
                <a:solidFill>
                  <a:srgbClr val="0070C0"/>
                </a:solidFill>
                <a:latin typeface="+mn-lt"/>
              </a:rPr>
              <a:t>15</a:t>
            </a:r>
          </a:p>
        </p:txBody>
      </p:sp>
      <p:sp>
        <p:nvSpPr>
          <p:cNvPr id="62" name="Text Box 31"/>
          <p:cNvSpPr txBox="1">
            <a:spLocks noChangeArrowheads="1"/>
          </p:cNvSpPr>
          <p:nvPr/>
        </p:nvSpPr>
        <p:spPr bwMode="auto">
          <a:xfrm>
            <a:off x="5839264" y="3208235"/>
            <a:ext cx="38023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b="1">
                <a:solidFill>
                  <a:srgbClr val="0070C0"/>
                </a:solidFill>
                <a:latin typeface="+mn-lt"/>
              </a:rPr>
              <a:t>8</a:t>
            </a:r>
          </a:p>
        </p:txBody>
      </p:sp>
      <p:sp>
        <p:nvSpPr>
          <p:cNvPr id="63" name="Text Box 33"/>
          <p:cNvSpPr txBox="1">
            <a:spLocks noChangeArrowheads="1"/>
          </p:cNvSpPr>
          <p:nvPr/>
        </p:nvSpPr>
        <p:spPr bwMode="auto">
          <a:xfrm>
            <a:off x="8376888" y="3530445"/>
            <a:ext cx="34817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sz="2000" b="1" dirty="0">
                <a:solidFill>
                  <a:srgbClr val="0070C0"/>
                </a:solidFill>
                <a:latin typeface="+mj-lt"/>
              </a:rPr>
              <a:t>u</a:t>
            </a:r>
          </a:p>
        </p:txBody>
      </p:sp>
      <p:cxnSp>
        <p:nvCxnSpPr>
          <p:cNvPr id="64" name="AutoShape 34"/>
          <p:cNvCxnSpPr>
            <a:cxnSpLocks noChangeShapeType="1"/>
          </p:cNvCxnSpPr>
          <p:nvPr/>
        </p:nvCxnSpPr>
        <p:spPr bwMode="auto">
          <a:xfrm flipV="1">
            <a:off x="8506836" y="3208235"/>
            <a:ext cx="0" cy="412080"/>
          </a:xfrm>
          <a:prstGeom prst="straightConnector1">
            <a:avLst/>
          </a:prstGeom>
          <a:noFill/>
          <a:ln w="25400">
            <a:solidFill>
              <a:srgbClr val="0070C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289212192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Prim’s Algorithm – Example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dirty="0"/>
              <a:t>25-MST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C8D6E8-E2D4-466A-B54E-56FCD6F950CE}" type="slidenum">
              <a:rPr lang="en-GB" smtClean="0"/>
              <a:pPr/>
              <a:t>43</a:t>
            </a:fld>
            <a:endParaRPr lang="en-GB"/>
          </a:p>
        </p:txBody>
      </p:sp>
      <p:pic>
        <p:nvPicPr>
          <p:cNvPr id="7" name="Picture 66" descr="st0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348880"/>
            <a:ext cx="5497892" cy="31567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Straight Arrow Connector 7"/>
          <p:cNvCxnSpPr/>
          <p:nvPr/>
        </p:nvCxnSpPr>
        <p:spPr>
          <a:xfrm flipV="1">
            <a:off x="3901444" y="1981000"/>
            <a:ext cx="646312" cy="360040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779912" y="1550192"/>
            <a:ext cx="4392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Is vertex removed from Queue?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2267744" y="3927264"/>
            <a:ext cx="1008112" cy="365832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27584" y="4140558"/>
            <a:ext cx="1438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Key[4] = 1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 flipH="1">
            <a:off x="2195736" y="3314726"/>
            <a:ext cx="1008112" cy="365832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971600" y="3475098"/>
            <a:ext cx="12943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p[4] = 1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6300192" y="3314726"/>
            <a:ext cx="961066" cy="0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353622" y="3120134"/>
            <a:ext cx="1438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w(6,3) = 5</a:t>
            </a:r>
          </a:p>
        </p:txBody>
      </p:sp>
    </p:spTree>
    <p:extLst>
      <p:ext uri="{BB962C8B-B14F-4D97-AF65-F5344CB8AC3E}">
        <p14:creationId xmlns:p14="http://schemas.microsoft.com/office/powerpoint/2010/main" val="77414836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Prim’s Algorithm – Example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dirty="0"/>
              <a:t>25-MST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C8D6E8-E2D4-466A-B54E-56FCD6F950CE}" type="slidenum">
              <a:rPr lang="en-GB" smtClean="0"/>
              <a:pPr/>
              <a:t>44</a:t>
            </a:fld>
            <a:endParaRPr lang="en-GB"/>
          </a:p>
        </p:txBody>
      </p:sp>
      <p:pic>
        <p:nvPicPr>
          <p:cNvPr id="6" name="Picture 69" descr="st0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2204865"/>
            <a:ext cx="5688632" cy="3266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7634036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Prim’s Algorithm – Example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dirty="0"/>
              <a:t>25-MST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C8D6E8-E2D4-466A-B54E-56FCD6F950CE}" type="slidenum">
              <a:rPr lang="en-GB" smtClean="0"/>
              <a:pPr/>
              <a:t>45</a:t>
            </a:fld>
            <a:endParaRPr lang="en-GB"/>
          </a:p>
        </p:txBody>
      </p:sp>
      <p:pic>
        <p:nvPicPr>
          <p:cNvPr id="7" name="Picture 68" descr="st0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330" y="2042849"/>
            <a:ext cx="5925645" cy="3402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4920024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Prim’s Algorithm – Example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dirty="0"/>
              <a:t>25-MST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C8D6E8-E2D4-466A-B54E-56FCD6F950CE}" type="slidenum">
              <a:rPr lang="en-GB" smtClean="0"/>
              <a:pPr/>
              <a:t>46</a:t>
            </a:fld>
            <a:endParaRPr lang="en-GB"/>
          </a:p>
        </p:txBody>
      </p:sp>
      <p:pic>
        <p:nvPicPr>
          <p:cNvPr id="8" name="Picture 70" descr="st0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988840"/>
            <a:ext cx="6019708" cy="3456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1091290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Prim’s Algorithm – Example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dirty="0"/>
              <a:t>25-MST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C8D6E8-E2D4-466A-B54E-56FCD6F950CE}" type="slidenum">
              <a:rPr lang="en-GB" smtClean="0"/>
              <a:pPr/>
              <a:t>47</a:t>
            </a:fld>
            <a:endParaRPr lang="en-GB"/>
          </a:p>
        </p:txBody>
      </p:sp>
      <p:pic>
        <p:nvPicPr>
          <p:cNvPr id="7" name="Picture 69" descr="st0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988840"/>
            <a:ext cx="6145118" cy="35283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3713914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Prim’s Algorithm – Example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dirty="0"/>
              <a:t>25-MST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C8D6E8-E2D4-466A-B54E-56FCD6F950CE}" type="slidenum">
              <a:rPr lang="en-GB" smtClean="0"/>
              <a:pPr/>
              <a:t>48</a:t>
            </a:fld>
            <a:endParaRPr lang="en-GB"/>
          </a:p>
        </p:txBody>
      </p:sp>
      <p:pic>
        <p:nvPicPr>
          <p:cNvPr id="8" name="Picture 68" descr="st0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2204864"/>
            <a:ext cx="5518066" cy="31683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1054912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Prim’s Algorithm – Example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dirty="0"/>
              <a:t>25-MST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C8D6E8-E2D4-466A-B54E-56FCD6F950CE}" type="slidenum">
              <a:rPr lang="en-GB" smtClean="0"/>
              <a:pPr/>
              <a:t>49</a:t>
            </a:fld>
            <a:endParaRPr lang="en-GB"/>
          </a:p>
        </p:txBody>
      </p:sp>
      <p:pic>
        <p:nvPicPr>
          <p:cNvPr id="7" name="Picture 66" descr="st0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2060848"/>
            <a:ext cx="6019708" cy="3456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737343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Spanning Trees – Example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These 15 edges form a minimum spanning tree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dirty="0"/>
              <a:t>25-MST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C8D6E8-E2D4-466A-B54E-56FCD6F950CE}" type="slidenum">
              <a:rPr lang="en-GB" smtClean="0"/>
              <a:pPr/>
              <a:t>5</a:t>
            </a:fld>
            <a:endParaRPr lang="en-GB"/>
          </a:p>
        </p:txBody>
      </p:sp>
      <p:pic>
        <p:nvPicPr>
          <p:cNvPr id="6" name="Picture 4" descr="s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5" y="2492897"/>
            <a:ext cx="7781245" cy="30357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9434167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Prim’s Algorithm – Example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dirty="0"/>
              <a:t>25-MST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C8D6E8-E2D4-466A-B54E-56FCD6F950CE}" type="slidenum">
              <a:rPr lang="en-GB" smtClean="0"/>
              <a:pPr/>
              <a:t>50</a:t>
            </a:fld>
            <a:endParaRPr lang="en-GB"/>
          </a:p>
        </p:txBody>
      </p:sp>
      <p:pic>
        <p:nvPicPr>
          <p:cNvPr id="8" name="Picture 66" descr="st0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1922623"/>
            <a:ext cx="6124945" cy="35168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672861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Prim’s Algorithm – Example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dirty="0"/>
              <a:t>25-MST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C8D6E8-E2D4-466A-B54E-56FCD6F950CE}" type="slidenum">
              <a:rPr lang="en-GB" smtClean="0"/>
              <a:pPr/>
              <a:t>51</a:t>
            </a:fld>
            <a:endParaRPr lang="en-GB"/>
          </a:p>
        </p:txBody>
      </p:sp>
      <p:pic>
        <p:nvPicPr>
          <p:cNvPr id="7" name="Picture 67" descr="st0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1916832"/>
            <a:ext cx="5894297" cy="3384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690074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Prim’s Algorithm – Example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dirty="0"/>
              <a:t>25-MST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C8D6E8-E2D4-466A-B54E-56FCD6F950CE}" type="slidenum">
              <a:rPr lang="en-GB" smtClean="0"/>
              <a:pPr/>
              <a:t>52</a:t>
            </a:fld>
            <a:endParaRPr lang="en-GB"/>
          </a:p>
        </p:txBody>
      </p:sp>
      <p:pic>
        <p:nvPicPr>
          <p:cNvPr id="8" name="Picture 65" descr="st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1916832"/>
            <a:ext cx="6019708" cy="3456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7037412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Kruskal’s</a:t>
            </a:r>
            <a:r>
              <a:rPr lang="en-US" dirty="0"/>
              <a:t> Algorithm vs Prim’s Algorithm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prim’s algorithm, graph must be connected </a:t>
            </a:r>
          </a:p>
          <a:p>
            <a:endParaRPr lang="en-US" dirty="0"/>
          </a:p>
          <a:p>
            <a:r>
              <a:rPr lang="en-US" dirty="0" err="1"/>
              <a:t>Kruskal’s</a:t>
            </a:r>
            <a:r>
              <a:rPr lang="en-US" dirty="0"/>
              <a:t> algorithm can function on disconnected graphs too</a:t>
            </a:r>
          </a:p>
          <a:p>
            <a:endParaRPr lang="en-US" dirty="0"/>
          </a:p>
          <a:p>
            <a:r>
              <a:rPr lang="en-US" dirty="0"/>
              <a:t>Prim's algorithm is significantly faster for dense graphs with more number of edges than vertices </a:t>
            </a:r>
          </a:p>
          <a:p>
            <a:endParaRPr lang="en-US" dirty="0"/>
          </a:p>
          <a:p>
            <a:r>
              <a:rPr lang="en-US" dirty="0"/>
              <a:t>Kruskal's algorithm runs faster in the case of sparse graphs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dirty="0"/>
              <a:t>25-MST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C8D6E8-E2D4-466A-B54E-56FCD6F950CE}" type="slidenum">
              <a:rPr lang="en-GB" smtClean="0"/>
              <a:pPr/>
              <a:t>53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399118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Any Question So Far?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dirty="0"/>
              <a:t>25-MST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C8D6E8-E2D4-466A-B54E-56FCD6F950CE}" type="slidenum">
              <a:rPr lang="en-GB" smtClean="0"/>
              <a:pPr/>
              <a:t>54</a:t>
            </a:fld>
            <a:endParaRPr lang="en-GB"/>
          </a:p>
        </p:txBody>
      </p:sp>
      <p:pic>
        <p:nvPicPr>
          <p:cNvPr id="6" name="Picture 3" descr="MCj0384172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98725" y="1412875"/>
            <a:ext cx="3641725" cy="46799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718629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Spanning Trees – Example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 do these 15 edges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dirty="0"/>
              <a:t>25-MST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C8D6E8-E2D4-466A-B54E-56FCD6F950CE}" type="slidenum">
              <a:rPr lang="en-GB" smtClean="0"/>
              <a:pPr/>
              <a:t>6</a:t>
            </a:fld>
            <a:endParaRPr lang="en-GB"/>
          </a:p>
        </p:txBody>
      </p:sp>
      <p:pic>
        <p:nvPicPr>
          <p:cNvPr id="7" name="Picture 7" descr="s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420888"/>
            <a:ext cx="7596678" cy="2963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268979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Spanning Trees – Example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dirty="0"/>
              <a:t>25-MST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C8D6E8-E2D4-466A-B54E-56FCD6F950CE}" type="slidenum">
              <a:rPr lang="en-GB" smtClean="0"/>
              <a:pPr/>
              <a:t>7</a:t>
            </a:fld>
            <a:endParaRPr lang="en-GB"/>
          </a:p>
        </p:txBody>
      </p:sp>
      <p:sp>
        <p:nvSpPr>
          <p:cNvPr id="6" name="Oval 4"/>
          <p:cNvSpPr>
            <a:spLocks noChangeArrowheads="1"/>
          </p:cNvSpPr>
          <p:nvPr/>
        </p:nvSpPr>
        <p:spPr bwMode="auto">
          <a:xfrm>
            <a:off x="446088" y="117413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endParaRPr lang="el-GR" altLang="en-US">
              <a:latin typeface="+mj-lt"/>
            </a:endParaRPr>
          </a:p>
        </p:txBody>
      </p:sp>
      <p:sp>
        <p:nvSpPr>
          <p:cNvPr id="7" name="Oval 5"/>
          <p:cNvSpPr>
            <a:spLocks noChangeArrowheads="1"/>
          </p:cNvSpPr>
          <p:nvPr/>
        </p:nvSpPr>
        <p:spPr bwMode="auto">
          <a:xfrm>
            <a:off x="1131888" y="117413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endParaRPr lang="el-GR" altLang="en-US">
              <a:latin typeface="+mj-lt"/>
            </a:endParaRPr>
          </a:p>
        </p:txBody>
      </p:sp>
      <p:sp>
        <p:nvSpPr>
          <p:cNvPr id="8" name="Oval 6"/>
          <p:cNvSpPr>
            <a:spLocks noChangeArrowheads="1"/>
          </p:cNvSpPr>
          <p:nvPr/>
        </p:nvSpPr>
        <p:spPr bwMode="auto">
          <a:xfrm>
            <a:off x="446088" y="193613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endParaRPr lang="el-GR" altLang="en-US">
              <a:latin typeface="+mj-lt"/>
            </a:endParaRPr>
          </a:p>
        </p:txBody>
      </p:sp>
      <p:sp>
        <p:nvSpPr>
          <p:cNvPr id="9" name="Oval 7"/>
          <p:cNvSpPr>
            <a:spLocks noChangeArrowheads="1"/>
          </p:cNvSpPr>
          <p:nvPr/>
        </p:nvSpPr>
        <p:spPr bwMode="auto">
          <a:xfrm>
            <a:off x="1131888" y="193613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endParaRPr lang="el-GR" altLang="en-US">
              <a:latin typeface="+mj-lt"/>
            </a:endParaRPr>
          </a:p>
        </p:txBody>
      </p:sp>
      <p:cxnSp>
        <p:nvCxnSpPr>
          <p:cNvPr id="10" name="AutoShape 8"/>
          <p:cNvCxnSpPr>
            <a:cxnSpLocks noChangeShapeType="1"/>
            <a:stCxn id="6" idx="6"/>
            <a:endCxn id="7" idx="2"/>
          </p:cNvCxnSpPr>
          <p:nvPr/>
        </p:nvCxnSpPr>
        <p:spPr bwMode="auto">
          <a:xfrm>
            <a:off x="750888" y="1326530"/>
            <a:ext cx="38100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" name="AutoShape 9"/>
          <p:cNvCxnSpPr>
            <a:cxnSpLocks noChangeShapeType="1"/>
            <a:stCxn id="6" idx="4"/>
            <a:endCxn id="8" idx="0"/>
          </p:cNvCxnSpPr>
          <p:nvPr/>
        </p:nvCxnSpPr>
        <p:spPr bwMode="auto">
          <a:xfrm>
            <a:off x="598488" y="1478930"/>
            <a:ext cx="0" cy="4572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" name="AutoShape 10"/>
          <p:cNvCxnSpPr>
            <a:cxnSpLocks noChangeShapeType="1"/>
            <a:stCxn id="8" idx="6"/>
            <a:endCxn id="9" idx="2"/>
          </p:cNvCxnSpPr>
          <p:nvPr/>
        </p:nvCxnSpPr>
        <p:spPr bwMode="auto">
          <a:xfrm>
            <a:off x="750888" y="2088530"/>
            <a:ext cx="38100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" name="AutoShape 11"/>
          <p:cNvCxnSpPr>
            <a:cxnSpLocks noChangeShapeType="1"/>
            <a:stCxn id="7" idx="4"/>
            <a:endCxn id="9" idx="0"/>
          </p:cNvCxnSpPr>
          <p:nvPr/>
        </p:nvCxnSpPr>
        <p:spPr bwMode="auto">
          <a:xfrm>
            <a:off x="1284288" y="1478930"/>
            <a:ext cx="0" cy="4572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" name="AutoShape 12"/>
          <p:cNvCxnSpPr>
            <a:cxnSpLocks noChangeShapeType="1"/>
            <a:stCxn id="7" idx="3"/>
            <a:endCxn id="8" idx="7"/>
          </p:cNvCxnSpPr>
          <p:nvPr/>
        </p:nvCxnSpPr>
        <p:spPr bwMode="auto">
          <a:xfrm flipH="1">
            <a:off x="706438" y="1434480"/>
            <a:ext cx="469900" cy="5461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" name="AutoShape 13"/>
          <p:cNvCxnSpPr>
            <a:cxnSpLocks noChangeShapeType="1"/>
            <a:stCxn id="6" idx="5"/>
            <a:endCxn id="9" idx="1"/>
          </p:cNvCxnSpPr>
          <p:nvPr/>
        </p:nvCxnSpPr>
        <p:spPr bwMode="auto">
          <a:xfrm>
            <a:off x="706438" y="1434480"/>
            <a:ext cx="469900" cy="5461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128" name="Group 127"/>
          <p:cNvGrpSpPr/>
          <p:nvPr/>
        </p:nvGrpSpPr>
        <p:grpSpPr>
          <a:xfrm>
            <a:off x="2312988" y="1124744"/>
            <a:ext cx="6324600" cy="1066800"/>
            <a:chOff x="2312988" y="1174130"/>
            <a:chExt cx="6324600" cy="1066800"/>
          </a:xfrm>
        </p:grpSpPr>
        <p:sp>
          <p:nvSpPr>
            <p:cNvPr id="16" name="Oval 14"/>
            <p:cNvSpPr>
              <a:spLocks noChangeArrowheads="1"/>
            </p:cNvSpPr>
            <p:nvPr/>
          </p:nvSpPr>
          <p:spPr bwMode="auto">
            <a:xfrm>
              <a:off x="2312988" y="1174130"/>
              <a:ext cx="304800" cy="304800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l-GR" altLang="en-US">
                <a:latin typeface="+mj-lt"/>
              </a:endParaRPr>
            </a:p>
          </p:txBody>
        </p:sp>
        <p:sp>
          <p:nvSpPr>
            <p:cNvPr id="17" name="Oval 15"/>
            <p:cNvSpPr>
              <a:spLocks noChangeArrowheads="1"/>
            </p:cNvSpPr>
            <p:nvPr/>
          </p:nvSpPr>
          <p:spPr bwMode="auto">
            <a:xfrm>
              <a:off x="2998788" y="1174130"/>
              <a:ext cx="304800" cy="304800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l-GR" altLang="en-US">
                <a:latin typeface="+mj-lt"/>
              </a:endParaRPr>
            </a:p>
          </p:txBody>
        </p:sp>
        <p:sp>
          <p:nvSpPr>
            <p:cNvPr id="18" name="Oval 16"/>
            <p:cNvSpPr>
              <a:spLocks noChangeArrowheads="1"/>
            </p:cNvSpPr>
            <p:nvPr/>
          </p:nvSpPr>
          <p:spPr bwMode="auto">
            <a:xfrm>
              <a:off x="2312988" y="1936130"/>
              <a:ext cx="304800" cy="304800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l-GR" altLang="en-US">
                <a:latin typeface="+mj-lt"/>
              </a:endParaRPr>
            </a:p>
          </p:txBody>
        </p:sp>
        <p:sp>
          <p:nvSpPr>
            <p:cNvPr id="19" name="Oval 17"/>
            <p:cNvSpPr>
              <a:spLocks noChangeArrowheads="1"/>
            </p:cNvSpPr>
            <p:nvPr/>
          </p:nvSpPr>
          <p:spPr bwMode="auto">
            <a:xfrm>
              <a:off x="2998788" y="1936130"/>
              <a:ext cx="304800" cy="304800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l-GR" altLang="en-US">
                <a:latin typeface="+mj-lt"/>
              </a:endParaRPr>
            </a:p>
          </p:txBody>
        </p:sp>
        <p:cxnSp>
          <p:nvCxnSpPr>
            <p:cNvPr id="20" name="AutoShape 18"/>
            <p:cNvCxnSpPr>
              <a:cxnSpLocks noChangeShapeType="1"/>
              <a:stCxn id="16" idx="6"/>
              <a:endCxn id="17" idx="2"/>
            </p:cNvCxnSpPr>
            <p:nvPr/>
          </p:nvCxnSpPr>
          <p:spPr bwMode="auto">
            <a:xfrm>
              <a:off x="2617788" y="1326530"/>
              <a:ext cx="381000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" name="AutoShape 19"/>
            <p:cNvCxnSpPr>
              <a:cxnSpLocks noChangeShapeType="1"/>
              <a:stCxn id="16" idx="4"/>
              <a:endCxn id="18" idx="0"/>
            </p:cNvCxnSpPr>
            <p:nvPr/>
          </p:nvCxnSpPr>
          <p:spPr bwMode="auto">
            <a:xfrm>
              <a:off x="2465388" y="1478930"/>
              <a:ext cx="0" cy="4572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" name="AutoShape 20"/>
            <p:cNvCxnSpPr>
              <a:cxnSpLocks noChangeShapeType="1"/>
              <a:stCxn id="17" idx="4"/>
              <a:endCxn id="19" idx="0"/>
            </p:cNvCxnSpPr>
            <p:nvPr/>
          </p:nvCxnSpPr>
          <p:spPr bwMode="auto">
            <a:xfrm>
              <a:off x="3151188" y="1478930"/>
              <a:ext cx="0" cy="4572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3" name="Oval 21"/>
            <p:cNvSpPr>
              <a:spLocks noChangeArrowheads="1"/>
            </p:cNvSpPr>
            <p:nvPr/>
          </p:nvSpPr>
          <p:spPr bwMode="auto">
            <a:xfrm>
              <a:off x="5894388" y="1174130"/>
              <a:ext cx="304800" cy="304800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l-GR" altLang="en-US">
                <a:latin typeface="+mj-lt"/>
              </a:endParaRPr>
            </a:p>
          </p:txBody>
        </p:sp>
        <p:sp>
          <p:nvSpPr>
            <p:cNvPr id="24" name="Oval 22"/>
            <p:cNvSpPr>
              <a:spLocks noChangeArrowheads="1"/>
            </p:cNvSpPr>
            <p:nvPr/>
          </p:nvSpPr>
          <p:spPr bwMode="auto">
            <a:xfrm>
              <a:off x="6580188" y="1174130"/>
              <a:ext cx="304800" cy="304800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l-GR" altLang="en-US">
                <a:latin typeface="+mj-lt"/>
              </a:endParaRPr>
            </a:p>
          </p:txBody>
        </p:sp>
        <p:sp>
          <p:nvSpPr>
            <p:cNvPr id="25" name="Oval 23"/>
            <p:cNvSpPr>
              <a:spLocks noChangeArrowheads="1"/>
            </p:cNvSpPr>
            <p:nvPr/>
          </p:nvSpPr>
          <p:spPr bwMode="auto">
            <a:xfrm>
              <a:off x="5894388" y="1936130"/>
              <a:ext cx="304800" cy="304800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l-GR" altLang="en-US">
                <a:latin typeface="+mj-lt"/>
              </a:endParaRPr>
            </a:p>
          </p:txBody>
        </p:sp>
        <p:sp>
          <p:nvSpPr>
            <p:cNvPr id="26" name="Oval 24"/>
            <p:cNvSpPr>
              <a:spLocks noChangeArrowheads="1"/>
            </p:cNvSpPr>
            <p:nvPr/>
          </p:nvSpPr>
          <p:spPr bwMode="auto">
            <a:xfrm>
              <a:off x="6580188" y="1936130"/>
              <a:ext cx="304800" cy="304800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l-GR" altLang="en-US">
                <a:latin typeface="+mj-lt"/>
              </a:endParaRPr>
            </a:p>
          </p:txBody>
        </p:sp>
        <p:cxnSp>
          <p:nvCxnSpPr>
            <p:cNvPr id="27" name="AutoShape 25"/>
            <p:cNvCxnSpPr>
              <a:cxnSpLocks noChangeShapeType="1"/>
              <a:stCxn id="23" idx="4"/>
              <a:endCxn id="25" idx="0"/>
            </p:cNvCxnSpPr>
            <p:nvPr/>
          </p:nvCxnSpPr>
          <p:spPr bwMode="auto">
            <a:xfrm>
              <a:off x="6046788" y="1478930"/>
              <a:ext cx="0" cy="4572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" name="AutoShape 26"/>
            <p:cNvCxnSpPr>
              <a:cxnSpLocks noChangeShapeType="1"/>
              <a:stCxn id="25" idx="6"/>
              <a:endCxn id="26" idx="2"/>
            </p:cNvCxnSpPr>
            <p:nvPr/>
          </p:nvCxnSpPr>
          <p:spPr bwMode="auto">
            <a:xfrm>
              <a:off x="6199188" y="2088530"/>
              <a:ext cx="381000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9" name="AutoShape 27"/>
            <p:cNvCxnSpPr>
              <a:cxnSpLocks noChangeShapeType="1"/>
              <a:stCxn id="24" idx="4"/>
              <a:endCxn id="26" idx="0"/>
            </p:cNvCxnSpPr>
            <p:nvPr/>
          </p:nvCxnSpPr>
          <p:spPr bwMode="auto">
            <a:xfrm>
              <a:off x="6732588" y="1478930"/>
              <a:ext cx="0" cy="4572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0" name="Oval 44"/>
            <p:cNvSpPr>
              <a:spLocks noChangeArrowheads="1"/>
            </p:cNvSpPr>
            <p:nvPr/>
          </p:nvSpPr>
          <p:spPr bwMode="auto">
            <a:xfrm>
              <a:off x="4141788" y="1174130"/>
              <a:ext cx="304800" cy="3048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l-GR" altLang="en-US">
                <a:latin typeface="+mj-lt"/>
              </a:endParaRPr>
            </a:p>
          </p:txBody>
        </p:sp>
        <p:sp>
          <p:nvSpPr>
            <p:cNvPr id="31" name="Oval 45"/>
            <p:cNvSpPr>
              <a:spLocks noChangeArrowheads="1"/>
            </p:cNvSpPr>
            <p:nvPr/>
          </p:nvSpPr>
          <p:spPr bwMode="auto">
            <a:xfrm>
              <a:off x="4827588" y="1174130"/>
              <a:ext cx="304800" cy="3048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l-GR" altLang="en-US">
                <a:latin typeface="+mj-lt"/>
              </a:endParaRPr>
            </a:p>
          </p:txBody>
        </p:sp>
        <p:sp>
          <p:nvSpPr>
            <p:cNvPr id="32" name="Oval 46"/>
            <p:cNvSpPr>
              <a:spLocks noChangeArrowheads="1"/>
            </p:cNvSpPr>
            <p:nvPr/>
          </p:nvSpPr>
          <p:spPr bwMode="auto">
            <a:xfrm>
              <a:off x="4141788" y="1936130"/>
              <a:ext cx="304800" cy="3048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l-GR" altLang="en-US">
                <a:latin typeface="+mj-lt"/>
              </a:endParaRPr>
            </a:p>
          </p:txBody>
        </p:sp>
        <p:sp>
          <p:nvSpPr>
            <p:cNvPr id="33" name="Oval 47"/>
            <p:cNvSpPr>
              <a:spLocks noChangeArrowheads="1"/>
            </p:cNvSpPr>
            <p:nvPr/>
          </p:nvSpPr>
          <p:spPr bwMode="auto">
            <a:xfrm>
              <a:off x="4827588" y="1936130"/>
              <a:ext cx="304800" cy="3048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l-GR" altLang="en-US">
                <a:latin typeface="+mj-lt"/>
              </a:endParaRPr>
            </a:p>
          </p:txBody>
        </p:sp>
        <p:cxnSp>
          <p:nvCxnSpPr>
            <p:cNvPr id="34" name="AutoShape 48"/>
            <p:cNvCxnSpPr>
              <a:cxnSpLocks noChangeShapeType="1"/>
              <a:stCxn id="30" idx="6"/>
              <a:endCxn id="31" idx="2"/>
            </p:cNvCxnSpPr>
            <p:nvPr/>
          </p:nvCxnSpPr>
          <p:spPr bwMode="auto">
            <a:xfrm>
              <a:off x="4446588" y="1326530"/>
              <a:ext cx="381000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5" name="AutoShape 49"/>
            <p:cNvCxnSpPr>
              <a:cxnSpLocks noChangeShapeType="1"/>
              <a:stCxn id="30" idx="4"/>
              <a:endCxn id="32" idx="0"/>
            </p:cNvCxnSpPr>
            <p:nvPr/>
          </p:nvCxnSpPr>
          <p:spPr bwMode="auto">
            <a:xfrm>
              <a:off x="4294188" y="1478930"/>
              <a:ext cx="0" cy="4572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6" name="AutoShape 50"/>
            <p:cNvCxnSpPr>
              <a:cxnSpLocks noChangeShapeType="1"/>
            </p:cNvCxnSpPr>
            <p:nvPr/>
          </p:nvCxnSpPr>
          <p:spPr bwMode="auto">
            <a:xfrm>
              <a:off x="4446588" y="2088530"/>
              <a:ext cx="381000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7" name="Oval 51"/>
            <p:cNvSpPr>
              <a:spLocks noChangeArrowheads="1"/>
            </p:cNvSpPr>
            <p:nvPr/>
          </p:nvSpPr>
          <p:spPr bwMode="auto">
            <a:xfrm>
              <a:off x="7646988" y="1174130"/>
              <a:ext cx="304800" cy="3048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l-GR" altLang="en-US">
                <a:latin typeface="+mj-lt"/>
              </a:endParaRPr>
            </a:p>
          </p:txBody>
        </p:sp>
        <p:sp>
          <p:nvSpPr>
            <p:cNvPr id="38" name="Oval 52"/>
            <p:cNvSpPr>
              <a:spLocks noChangeArrowheads="1"/>
            </p:cNvSpPr>
            <p:nvPr/>
          </p:nvSpPr>
          <p:spPr bwMode="auto">
            <a:xfrm>
              <a:off x="8332788" y="1174130"/>
              <a:ext cx="304800" cy="3048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l-GR" altLang="en-US">
                <a:latin typeface="+mj-lt"/>
              </a:endParaRPr>
            </a:p>
          </p:txBody>
        </p:sp>
        <p:sp>
          <p:nvSpPr>
            <p:cNvPr id="39" name="Oval 53"/>
            <p:cNvSpPr>
              <a:spLocks noChangeArrowheads="1"/>
            </p:cNvSpPr>
            <p:nvPr/>
          </p:nvSpPr>
          <p:spPr bwMode="auto">
            <a:xfrm>
              <a:off x="7646988" y="1936130"/>
              <a:ext cx="304800" cy="3048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l-GR" altLang="en-US">
                <a:latin typeface="+mj-lt"/>
              </a:endParaRPr>
            </a:p>
          </p:txBody>
        </p:sp>
        <p:sp>
          <p:nvSpPr>
            <p:cNvPr id="40" name="Oval 54"/>
            <p:cNvSpPr>
              <a:spLocks noChangeArrowheads="1"/>
            </p:cNvSpPr>
            <p:nvPr/>
          </p:nvSpPr>
          <p:spPr bwMode="auto">
            <a:xfrm>
              <a:off x="8332788" y="1936130"/>
              <a:ext cx="304800" cy="3048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l-GR" altLang="en-US">
                <a:latin typeface="+mj-lt"/>
              </a:endParaRPr>
            </a:p>
          </p:txBody>
        </p:sp>
        <p:cxnSp>
          <p:nvCxnSpPr>
            <p:cNvPr id="41" name="AutoShape 55"/>
            <p:cNvCxnSpPr>
              <a:cxnSpLocks noChangeShapeType="1"/>
              <a:stCxn id="37" idx="6"/>
              <a:endCxn id="38" idx="2"/>
            </p:cNvCxnSpPr>
            <p:nvPr/>
          </p:nvCxnSpPr>
          <p:spPr bwMode="auto">
            <a:xfrm>
              <a:off x="7951788" y="1326530"/>
              <a:ext cx="381000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2" name="AutoShape 56"/>
            <p:cNvCxnSpPr>
              <a:cxnSpLocks noChangeShapeType="1"/>
            </p:cNvCxnSpPr>
            <p:nvPr/>
          </p:nvCxnSpPr>
          <p:spPr bwMode="auto">
            <a:xfrm>
              <a:off x="8485188" y="1478930"/>
              <a:ext cx="0" cy="4572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3" name="AutoShape 57"/>
            <p:cNvCxnSpPr>
              <a:cxnSpLocks noChangeShapeType="1"/>
            </p:cNvCxnSpPr>
            <p:nvPr/>
          </p:nvCxnSpPr>
          <p:spPr bwMode="auto">
            <a:xfrm>
              <a:off x="7951788" y="2088530"/>
              <a:ext cx="381000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129" name="Group 128"/>
          <p:cNvGrpSpPr/>
          <p:nvPr/>
        </p:nvGrpSpPr>
        <p:grpSpPr>
          <a:xfrm>
            <a:off x="2324962" y="2362200"/>
            <a:ext cx="6324600" cy="1066800"/>
            <a:chOff x="2312988" y="2698130"/>
            <a:chExt cx="6324600" cy="1066800"/>
          </a:xfrm>
        </p:grpSpPr>
        <p:sp>
          <p:nvSpPr>
            <p:cNvPr id="44" name="Oval 58"/>
            <p:cNvSpPr>
              <a:spLocks noChangeArrowheads="1"/>
            </p:cNvSpPr>
            <p:nvPr/>
          </p:nvSpPr>
          <p:spPr bwMode="auto">
            <a:xfrm>
              <a:off x="2312988" y="2698130"/>
              <a:ext cx="304800" cy="304800"/>
            </a:xfrm>
            <a:prstGeom prst="ellipse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l-GR" altLang="en-US">
                <a:latin typeface="+mj-lt"/>
              </a:endParaRPr>
            </a:p>
          </p:txBody>
        </p:sp>
        <p:sp>
          <p:nvSpPr>
            <p:cNvPr id="45" name="Oval 59"/>
            <p:cNvSpPr>
              <a:spLocks noChangeArrowheads="1"/>
            </p:cNvSpPr>
            <p:nvPr/>
          </p:nvSpPr>
          <p:spPr bwMode="auto">
            <a:xfrm>
              <a:off x="2998788" y="2698130"/>
              <a:ext cx="304800" cy="304800"/>
            </a:xfrm>
            <a:prstGeom prst="ellipse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l-GR" altLang="en-US">
                <a:latin typeface="+mj-lt"/>
              </a:endParaRPr>
            </a:p>
          </p:txBody>
        </p:sp>
        <p:sp>
          <p:nvSpPr>
            <p:cNvPr id="46" name="Oval 60"/>
            <p:cNvSpPr>
              <a:spLocks noChangeArrowheads="1"/>
            </p:cNvSpPr>
            <p:nvPr/>
          </p:nvSpPr>
          <p:spPr bwMode="auto">
            <a:xfrm>
              <a:off x="2312988" y="3460130"/>
              <a:ext cx="304800" cy="304800"/>
            </a:xfrm>
            <a:prstGeom prst="ellipse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l-GR" altLang="en-US">
                <a:latin typeface="+mj-lt"/>
              </a:endParaRPr>
            </a:p>
          </p:txBody>
        </p:sp>
        <p:sp>
          <p:nvSpPr>
            <p:cNvPr id="47" name="Oval 61"/>
            <p:cNvSpPr>
              <a:spLocks noChangeArrowheads="1"/>
            </p:cNvSpPr>
            <p:nvPr/>
          </p:nvSpPr>
          <p:spPr bwMode="auto">
            <a:xfrm>
              <a:off x="2998788" y="3460130"/>
              <a:ext cx="304800" cy="304800"/>
            </a:xfrm>
            <a:prstGeom prst="ellipse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l-GR" altLang="en-US">
                <a:latin typeface="+mj-lt"/>
              </a:endParaRPr>
            </a:p>
          </p:txBody>
        </p:sp>
        <p:cxnSp>
          <p:nvCxnSpPr>
            <p:cNvPr id="48" name="AutoShape 62"/>
            <p:cNvCxnSpPr>
              <a:cxnSpLocks noChangeShapeType="1"/>
              <a:stCxn id="44" idx="6"/>
              <a:endCxn id="45" idx="2"/>
            </p:cNvCxnSpPr>
            <p:nvPr/>
          </p:nvCxnSpPr>
          <p:spPr bwMode="auto">
            <a:xfrm>
              <a:off x="2617788" y="2850530"/>
              <a:ext cx="381000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9" name="AutoShape 66"/>
            <p:cNvCxnSpPr>
              <a:cxnSpLocks noChangeShapeType="1"/>
              <a:stCxn id="45" idx="3"/>
              <a:endCxn id="46" idx="7"/>
            </p:cNvCxnSpPr>
            <p:nvPr/>
          </p:nvCxnSpPr>
          <p:spPr bwMode="auto">
            <a:xfrm flipH="1">
              <a:off x="2573338" y="2958480"/>
              <a:ext cx="469900" cy="5461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0" name="AutoShape 67"/>
            <p:cNvCxnSpPr>
              <a:cxnSpLocks noChangeShapeType="1"/>
              <a:stCxn id="44" idx="5"/>
              <a:endCxn id="47" idx="1"/>
            </p:cNvCxnSpPr>
            <p:nvPr/>
          </p:nvCxnSpPr>
          <p:spPr bwMode="auto">
            <a:xfrm>
              <a:off x="2573338" y="2958480"/>
              <a:ext cx="469900" cy="5461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58" name="Oval 100"/>
            <p:cNvSpPr>
              <a:spLocks noChangeArrowheads="1"/>
            </p:cNvSpPr>
            <p:nvPr/>
          </p:nvSpPr>
          <p:spPr bwMode="auto">
            <a:xfrm>
              <a:off x="7646988" y="2698130"/>
              <a:ext cx="304800" cy="304800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l-GR" altLang="en-US">
                <a:latin typeface="+mj-lt"/>
              </a:endParaRPr>
            </a:p>
          </p:txBody>
        </p:sp>
        <p:sp>
          <p:nvSpPr>
            <p:cNvPr id="59" name="Oval 101"/>
            <p:cNvSpPr>
              <a:spLocks noChangeArrowheads="1"/>
            </p:cNvSpPr>
            <p:nvPr/>
          </p:nvSpPr>
          <p:spPr bwMode="auto">
            <a:xfrm>
              <a:off x="8332788" y="2698130"/>
              <a:ext cx="304800" cy="304800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l-GR" altLang="en-US">
                <a:latin typeface="+mj-lt"/>
              </a:endParaRPr>
            </a:p>
          </p:txBody>
        </p:sp>
        <p:sp>
          <p:nvSpPr>
            <p:cNvPr id="60" name="Oval 102"/>
            <p:cNvSpPr>
              <a:spLocks noChangeArrowheads="1"/>
            </p:cNvSpPr>
            <p:nvPr/>
          </p:nvSpPr>
          <p:spPr bwMode="auto">
            <a:xfrm>
              <a:off x="7646988" y="3460130"/>
              <a:ext cx="304800" cy="304800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l-GR" altLang="en-US">
                <a:latin typeface="+mj-lt"/>
              </a:endParaRPr>
            </a:p>
          </p:txBody>
        </p:sp>
        <p:sp>
          <p:nvSpPr>
            <p:cNvPr id="61" name="Oval 103"/>
            <p:cNvSpPr>
              <a:spLocks noChangeArrowheads="1"/>
            </p:cNvSpPr>
            <p:nvPr/>
          </p:nvSpPr>
          <p:spPr bwMode="auto">
            <a:xfrm>
              <a:off x="8332788" y="3460130"/>
              <a:ext cx="304800" cy="304800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l-GR" altLang="en-US">
                <a:latin typeface="+mj-lt"/>
              </a:endParaRPr>
            </a:p>
          </p:txBody>
        </p:sp>
        <p:cxnSp>
          <p:nvCxnSpPr>
            <p:cNvPr id="62" name="AutoShape 107"/>
            <p:cNvCxnSpPr>
              <a:cxnSpLocks noChangeShapeType="1"/>
              <a:stCxn id="59" idx="4"/>
              <a:endCxn id="61" idx="0"/>
            </p:cNvCxnSpPr>
            <p:nvPr/>
          </p:nvCxnSpPr>
          <p:spPr bwMode="auto">
            <a:xfrm>
              <a:off x="8485188" y="3002930"/>
              <a:ext cx="0" cy="4572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3" name="AutoShape 108"/>
            <p:cNvCxnSpPr>
              <a:cxnSpLocks noChangeShapeType="1"/>
              <a:stCxn id="59" idx="3"/>
              <a:endCxn id="60" idx="7"/>
            </p:cNvCxnSpPr>
            <p:nvPr/>
          </p:nvCxnSpPr>
          <p:spPr bwMode="auto">
            <a:xfrm flipH="1">
              <a:off x="7907338" y="2958480"/>
              <a:ext cx="469900" cy="5461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4" name="AutoShape 109"/>
            <p:cNvCxnSpPr>
              <a:cxnSpLocks noChangeShapeType="1"/>
              <a:stCxn id="58" idx="5"/>
              <a:endCxn id="61" idx="1"/>
            </p:cNvCxnSpPr>
            <p:nvPr/>
          </p:nvCxnSpPr>
          <p:spPr bwMode="auto">
            <a:xfrm>
              <a:off x="7907338" y="2958480"/>
              <a:ext cx="469900" cy="5461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65" name="Oval 110"/>
            <p:cNvSpPr>
              <a:spLocks noChangeArrowheads="1"/>
            </p:cNvSpPr>
            <p:nvPr/>
          </p:nvSpPr>
          <p:spPr bwMode="auto">
            <a:xfrm>
              <a:off x="5894388" y="2698130"/>
              <a:ext cx="304800" cy="304800"/>
            </a:xfrm>
            <a:prstGeom prst="ellipse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l-GR" altLang="en-US">
                <a:latin typeface="+mj-lt"/>
              </a:endParaRPr>
            </a:p>
          </p:txBody>
        </p:sp>
        <p:sp>
          <p:nvSpPr>
            <p:cNvPr id="66" name="Oval 111"/>
            <p:cNvSpPr>
              <a:spLocks noChangeArrowheads="1"/>
            </p:cNvSpPr>
            <p:nvPr/>
          </p:nvSpPr>
          <p:spPr bwMode="auto">
            <a:xfrm>
              <a:off x="6580188" y="2698130"/>
              <a:ext cx="304800" cy="304800"/>
            </a:xfrm>
            <a:prstGeom prst="ellipse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l-GR" altLang="en-US">
                <a:latin typeface="+mj-lt"/>
              </a:endParaRPr>
            </a:p>
          </p:txBody>
        </p:sp>
        <p:sp>
          <p:nvSpPr>
            <p:cNvPr id="67" name="Oval 112"/>
            <p:cNvSpPr>
              <a:spLocks noChangeArrowheads="1"/>
            </p:cNvSpPr>
            <p:nvPr/>
          </p:nvSpPr>
          <p:spPr bwMode="auto">
            <a:xfrm>
              <a:off x="5894388" y="3460130"/>
              <a:ext cx="304800" cy="304800"/>
            </a:xfrm>
            <a:prstGeom prst="ellipse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l-GR" altLang="en-US">
                <a:latin typeface="+mj-lt"/>
              </a:endParaRPr>
            </a:p>
          </p:txBody>
        </p:sp>
        <p:sp>
          <p:nvSpPr>
            <p:cNvPr id="68" name="Oval 113"/>
            <p:cNvSpPr>
              <a:spLocks noChangeArrowheads="1"/>
            </p:cNvSpPr>
            <p:nvPr/>
          </p:nvSpPr>
          <p:spPr bwMode="auto">
            <a:xfrm>
              <a:off x="6580188" y="3460130"/>
              <a:ext cx="304800" cy="304800"/>
            </a:xfrm>
            <a:prstGeom prst="ellipse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l-GR" altLang="en-US">
                <a:latin typeface="+mj-lt"/>
              </a:endParaRPr>
            </a:p>
          </p:txBody>
        </p:sp>
        <p:cxnSp>
          <p:nvCxnSpPr>
            <p:cNvPr id="69" name="AutoShape 116"/>
            <p:cNvCxnSpPr>
              <a:cxnSpLocks noChangeShapeType="1"/>
              <a:stCxn id="67" idx="6"/>
              <a:endCxn id="68" idx="2"/>
            </p:cNvCxnSpPr>
            <p:nvPr/>
          </p:nvCxnSpPr>
          <p:spPr bwMode="auto">
            <a:xfrm>
              <a:off x="6199188" y="3612530"/>
              <a:ext cx="381000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0" name="AutoShape 118"/>
            <p:cNvCxnSpPr>
              <a:cxnSpLocks noChangeShapeType="1"/>
              <a:stCxn id="66" idx="3"/>
              <a:endCxn id="67" idx="7"/>
            </p:cNvCxnSpPr>
            <p:nvPr/>
          </p:nvCxnSpPr>
          <p:spPr bwMode="auto">
            <a:xfrm flipH="1">
              <a:off x="6154738" y="2958480"/>
              <a:ext cx="469900" cy="5461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1" name="AutoShape 119"/>
            <p:cNvCxnSpPr>
              <a:cxnSpLocks noChangeShapeType="1"/>
              <a:stCxn id="65" idx="5"/>
              <a:endCxn id="68" idx="1"/>
            </p:cNvCxnSpPr>
            <p:nvPr/>
          </p:nvCxnSpPr>
          <p:spPr bwMode="auto">
            <a:xfrm>
              <a:off x="6154738" y="2958480"/>
              <a:ext cx="469900" cy="5461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72" name="Oval 120"/>
            <p:cNvSpPr>
              <a:spLocks noChangeArrowheads="1"/>
            </p:cNvSpPr>
            <p:nvPr/>
          </p:nvSpPr>
          <p:spPr bwMode="auto">
            <a:xfrm>
              <a:off x="4141788" y="2698130"/>
              <a:ext cx="304800" cy="304800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l-GR" altLang="en-US">
                <a:latin typeface="+mj-lt"/>
              </a:endParaRPr>
            </a:p>
          </p:txBody>
        </p:sp>
        <p:sp>
          <p:nvSpPr>
            <p:cNvPr id="73" name="Oval 121"/>
            <p:cNvSpPr>
              <a:spLocks noChangeArrowheads="1"/>
            </p:cNvSpPr>
            <p:nvPr/>
          </p:nvSpPr>
          <p:spPr bwMode="auto">
            <a:xfrm>
              <a:off x="4827588" y="2698130"/>
              <a:ext cx="304800" cy="304800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l-GR" altLang="en-US">
                <a:latin typeface="+mj-lt"/>
              </a:endParaRPr>
            </a:p>
          </p:txBody>
        </p:sp>
        <p:sp>
          <p:nvSpPr>
            <p:cNvPr id="74" name="Oval 122"/>
            <p:cNvSpPr>
              <a:spLocks noChangeArrowheads="1"/>
            </p:cNvSpPr>
            <p:nvPr/>
          </p:nvSpPr>
          <p:spPr bwMode="auto">
            <a:xfrm>
              <a:off x="4141788" y="3460130"/>
              <a:ext cx="304800" cy="304800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l-GR" altLang="en-US">
                <a:latin typeface="+mj-lt"/>
              </a:endParaRPr>
            </a:p>
          </p:txBody>
        </p:sp>
        <p:sp>
          <p:nvSpPr>
            <p:cNvPr id="75" name="Oval 123"/>
            <p:cNvSpPr>
              <a:spLocks noChangeArrowheads="1"/>
            </p:cNvSpPr>
            <p:nvPr/>
          </p:nvSpPr>
          <p:spPr bwMode="auto">
            <a:xfrm>
              <a:off x="4827588" y="3460130"/>
              <a:ext cx="304800" cy="304800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l-GR" altLang="en-US">
                <a:latin typeface="+mj-lt"/>
              </a:endParaRPr>
            </a:p>
          </p:txBody>
        </p:sp>
        <p:cxnSp>
          <p:nvCxnSpPr>
            <p:cNvPr id="76" name="AutoShape 125"/>
            <p:cNvCxnSpPr>
              <a:cxnSpLocks noChangeShapeType="1"/>
              <a:stCxn id="72" idx="4"/>
              <a:endCxn id="74" idx="0"/>
            </p:cNvCxnSpPr>
            <p:nvPr/>
          </p:nvCxnSpPr>
          <p:spPr bwMode="auto">
            <a:xfrm>
              <a:off x="4294188" y="3002930"/>
              <a:ext cx="0" cy="4572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7" name="AutoShape 128"/>
            <p:cNvCxnSpPr>
              <a:cxnSpLocks noChangeShapeType="1"/>
              <a:stCxn id="73" idx="3"/>
              <a:endCxn id="74" idx="7"/>
            </p:cNvCxnSpPr>
            <p:nvPr/>
          </p:nvCxnSpPr>
          <p:spPr bwMode="auto">
            <a:xfrm flipH="1">
              <a:off x="4402138" y="2958480"/>
              <a:ext cx="469900" cy="5461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8" name="AutoShape 129"/>
            <p:cNvCxnSpPr>
              <a:cxnSpLocks noChangeShapeType="1"/>
              <a:stCxn id="72" idx="5"/>
              <a:endCxn id="75" idx="1"/>
            </p:cNvCxnSpPr>
            <p:nvPr/>
          </p:nvCxnSpPr>
          <p:spPr bwMode="auto">
            <a:xfrm>
              <a:off x="4402138" y="2958480"/>
              <a:ext cx="469900" cy="5461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130" name="Group 129"/>
          <p:cNvGrpSpPr/>
          <p:nvPr/>
        </p:nvGrpSpPr>
        <p:grpSpPr>
          <a:xfrm>
            <a:off x="2312988" y="3586336"/>
            <a:ext cx="6324600" cy="1066800"/>
            <a:chOff x="2312988" y="4298330"/>
            <a:chExt cx="6324600" cy="1066800"/>
          </a:xfrm>
        </p:grpSpPr>
        <p:sp>
          <p:nvSpPr>
            <p:cNvPr id="51" name="Oval 68"/>
            <p:cNvSpPr>
              <a:spLocks noChangeArrowheads="1"/>
            </p:cNvSpPr>
            <p:nvPr/>
          </p:nvSpPr>
          <p:spPr bwMode="auto">
            <a:xfrm>
              <a:off x="2312988" y="4298330"/>
              <a:ext cx="304800" cy="304800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l-GR" altLang="en-US">
                <a:latin typeface="+mj-lt"/>
              </a:endParaRPr>
            </a:p>
          </p:txBody>
        </p:sp>
        <p:sp>
          <p:nvSpPr>
            <p:cNvPr id="52" name="Oval 69"/>
            <p:cNvSpPr>
              <a:spLocks noChangeArrowheads="1"/>
            </p:cNvSpPr>
            <p:nvPr/>
          </p:nvSpPr>
          <p:spPr bwMode="auto">
            <a:xfrm>
              <a:off x="2998788" y="4298330"/>
              <a:ext cx="304800" cy="304800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l-GR" altLang="en-US">
                <a:latin typeface="+mj-lt"/>
              </a:endParaRPr>
            </a:p>
          </p:txBody>
        </p:sp>
        <p:sp>
          <p:nvSpPr>
            <p:cNvPr id="53" name="Oval 70"/>
            <p:cNvSpPr>
              <a:spLocks noChangeArrowheads="1"/>
            </p:cNvSpPr>
            <p:nvPr/>
          </p:nvSpPr>
          <p:spPr bwMode="auto">
            <a:xfrm>
              <a:off x="2312988" y="5060330"/>
              <a:ext cx="304800" cy="304800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l-GR" altLang="en-US">
                <a:latin typeface="+mj-lt"/>
              </a:endParaRPr>
            </a:p>
          </p:txBody>
        </p:sp>
        <p:sp>
          <p:nvSpPr>
            <p:cNvPr id="54" name="Oval 71"/>
            <p:cNvSpPr>
              <a:spLocks noChangeArrowheads="1"/>
            </p:cNvSpPr>
            <p:nvPr/>
          </p:nvSpPr>
          <p:spPr bwMode="auto">
            <a:xfrm>
              <a:off x="2998788" y="5060330"/>
              <a:ext cx="304800" cy="304800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l-GR" altLang="en-US">
                <a:latin typeface="+mj-lt"/>
              </a:endParaRPr>
            </a:p>
          </p:txBody>
        </p:sp>
        <p:cxnSp>
          <p:nvCxnSpPr>
            <p:cNvPr id="55" name="AutoShape 73"/>
            <p:cNvCxnSpPr>
              <a:cxnSpLocks noChangeShapeType="1"/>
              <a:stCxn id="51" idx="4"/>
              <a:endCxn id="53" idx="0"/>
            </p:cNvCxnSpPr>
            <p:nvPr/>
          </p:nvCxnSpPr>
          <p:spPr bwMode="auto">
            <a:xfrm>
              <a:off x="2465388" y="4603130"/>
              <a:ext cx="0" cy="4572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6" name="AutoShape 75"/>
            <p:cNvCxnSpPr>
              <a:cxnSpLocks noChangeShapeType="1"/>
              <a:stCxn id="52" idx="4"/>
              <a:endCxn id="54" idx="0"/>
            </p:cNvCxnSpPr>
            <p:nvPr/>
          </p:nvCxnSpPr>
          <p:spPr bwMode="auto">
            <a:xfrm>
              <a:off x="3151188" y="4603130"/>
              <a:ext cx="0" cy="4572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7" name="AutoShape 77"/>
            <p:cNvCxnSpPr>
              <a:cxnSpLocks noChangeShapeType="1"/>
              <a:stCxn id="51" idx="5"/>
              <a:endCxn id="54" idx="1"/>
            </p:cNvCxnSpPr>
            <p:nvPr/>
          </p:nvCxnSpPr>
          <p:spPr bwMode="auto">
            <a:xfrm>
              <a:off x="2573338" y="4558680"/>
              <a:ext cx="469900" cy="5461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79" name="Oval 130"/>
            <p:cNvSpPr>
              <a:spLocks noChangeArrowheads="1"/>
            </p:cNvSpPr>
            <p:nvPr/>
          </p:nvSpPr>
          <p:spPr bwMode="auto">
            <a:xfrm>
              <a:off x="7646988" y="4298330"/>
              <a:ext cx="304800" cy="3048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l-GR" altLang="en-US">
                <a:latin typeface="+mj-lt"/>
              </a:endParaRPr>
            </a:p>
          </p:txBody>
        </p:sp>
        <p:sp>
          <p:nvSpPr>
            <p:cNvPr id="80" name="Oval 131"/>
            <p:cNvSpPr>
              <a:spLocks noChangeArrowheads="1"/>
            </p:cNvSpPr>
            <p:nvPr/>
          </p:nvSpPr>
          <p:spPr bwMode="auto">
            <a:xfrm>
              <a:off x="8332788" y="4298330"/>
              <a:ext cx="304800" cy="3048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l-GR" altLang="en-US">
                <a:latin typeface="+mj-lt"/>
              </a:endParaRPr>
            </a:p>
          </p:txBody>
        </p:sp>
        <p:sp>
          <p:nvSpPr>
            <p:cNvPr id="81" name="Oval 132"/>
            <p:cNvSpPr>
              <a:spLocks noChangeArrowheads="1"/>
            </p:cNvSpPr>
            <p:nvPr/>
          </p:nvSpPr>
          <p:spPr bwMode="auto">
            <a:xfrm>
              <a:off x="7646988" y="5060330"/>
              <a:ext cx="304800" cy="3048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l-GR" altLang="en-US">
                <a:latin typeface="+mj-lt"/>
              </a:endParaRPr>
            </a:p>
          </p:txBody>
        </p:sp>
        <p:sp>
          <p:nvSpPr>
            <p:cNvPr id="82" name="Oval 133"/>
            <p:cNvSpPr>
              <a:spLocks noChangeArrowheads="1"/>
            </p:cNvSpPr>
            <p:nvPr/>
          </p:nvSpPr>
          <p:spPr bwMode="auto">
            <a:xfrm>
              <a:off x="8332788" y="5060330"/>
              <a:ext cx="304800" cy="3048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l-GR" altLang="en-US">
                <a:latin typeface="+mj-lt"/>
              </a:endParaRPr>
            </a:p>
          </p:txBody>
        </p:sp>
        <p:cxnSp>
          <p:nvCxnSpPr>
            <p:cNvPr id="83" name="AutoShape 134"/>
            <p:cNvCxnSpPr>
              <a:cxnSpLocks noChangeShapeType="1"/>
              <a:stCxn id="79" idx="6"/>
              <a:endCxn id="80" idx="2"/>
            </p:cNvCxnSpPr>
            <p:nvPr/>
          </p:nvCxnSpPr>
          <p:spPr bwMode="auto">
            <a:xfrm>
              <a:off x="7951788" y="4450730"/>
              <a:ext cx="381000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4" name="AutoShape 136"/>
            <p:cNvCxnSpPr>
              <a:cxnSpLocks noChangeShapeType="1"/>
              <a:stCxn id="81" idx="6"/>
              <a:endCxn id="82" idx="2"/>
            </p:cNvCxnSpPr>
            <p:nvPr/>
          </p:nvCxnSpPr>
          <p:spPr bwMode="auto">
            <a:xfrm>
              <a:off x="7951788" y="5212730"/>
              <a:ext cx="381000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5" name="AutoShape 139"/>
            <p:cNvCxnSpPr>
              <a:cxnSpLocks noChangeShapeType="1"/>
              <a:stCxn id="79" idx="5"/>
              <a:endCxn id="82" idx="1"/>
            </p:cNvCxnSpPr>
            <p:nvPr/>
          </p:nvCxnSpPr>
          <p:spPr bwMode="auto">
            <a:xfrm>
              <a:off x="7907338" y="4558680"/>
              <a:ext cx="469900" cy="5461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86" name="Oval 140"/>
            <p:cNvSpPr>
              <a:spLocks noChangeArrowheads="1"/>
            </p:cNvSpPr>
            <p:nvPr/>
          </p:nvSpPr>
          <p:spPr bwMode="auto">
            <a:xfrm>
              <a:off x="5894388" y="4298330"/>
              <a:ext cx="304800" cy="304800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l-GR" altLang="en-US">
                <a:latin typeface="+mj-lt"/>
              </a:endParaRPr>
            </a:p>
          </p:txBody>
        </p:sp>
        <p:sp>
          <p:nvSpPr>
            <p:cNvPr id="87" name="Oval 141"/>
            <p:cNvSpPr>
              <a:spLocks noChangeArrowheads="1"/>
            </p:cNvSpPr>
            <p:nvPr/>
          </p:nvSpPr>
          <p:spPr bwMode="auto">
            <a:xfrm>
              <a:off x="6580188" y="4298330"/>
              <a:ext cx="304800" cy="304800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l-GR" altLang="en-US">
                <a:latin typeface="+mj-lt"/>
              </a:endParaRPr>
            </a:p>
          </p:txBody>
        </p:sp>
        <p:sp>
          <p:nvSpPr>
            <p:cNvPr id="88" name="Oval 142"/>
            <p:cNvSpPr>
              <a:spLocks noChangeArrowheads="1"/>
            </p:cNvSpPr>
            <p:nvPr/>
          </p:nvSpPr>
          <p:spPr bwMode="auto">
            <a:xfrm>
              <a:off x="5894388" y="5060330"/>
              <a:ext cx="304800" cy="304800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l-GR" altLang="en-US">
                <a:latin typeface="+mj-lt"/>
              </a:endParaRPr>
            </a:p>
          </p:txBody>
        </p:sp>
        <p:sp>
          <p:nvSpPr>
            <p:cNvPr id="89" name="Oval 143"/>
            <p:cNvSpPr>
              <a:spLocks noChangeArrowheads="1"/>
            </p:cNvSpPr>
            <p:nvPr/>
          </p:nvSpPr>
          <p:spPr bwMode="auto">
            <a:xfrm>
              <a:off x="6580188" y="5060330"/>
              <a:ext cx="304800" cy="304800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l-GR" altLang="en-US">
                <a:latin typeface="+mj-lt"/>
              </a:endParaRPr>
            </a:p>
          </p:txBody>
        </p:sp>
        <p:cxnSp>
          <p:nvCxnSpPr>
            <p:cNvPr id="90" name="AutoShape 145"/>
            <p:cNvCxnSpPr>
              <a:cxnSpLocks noChangeShapeType="1"/>
              <a:stCxn id="86" idx="4"/>
              <a:endCxn id="88" idx="0"/>
            </p:cNvCxnSpPr>
            <p:nvPr/>
          </p:nvCxnSpPr>
          <p:spPr bwMode="auto">
            <a:xfrm>
              <a:off x="6046788" y="4603130"/>
              <a:ext cx="0" cy="4572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1" name="AutoShape 147"/>
            <p:cNvCxnSpPr>
              <a:cxnSpLocks noChangeShapeType="1"/>
              <a:stCxn id="87" idx="4"/>
              <a:endCxn id="89" idx="0"/>
            </p:cNvCxnSpPr>
            <p:nvPr/>
          </p:nvCxnSpPr>
          <p:spPr bwMode="auto">
            <a:xfrm>
              <a:off x="6732588" y="4603130"/>
              <a:ext cx="0" cy="4572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2" name="AutoShape 148"/>
            <p:cNvCxnSpPr>
              <a:cxnSpLocks noChangeShapeType="1"/>
              <a:stCxn id="87" idx="3"/>
              <a:endCxn id="88" idx="7"/>
            </p:cNvCxnSpPr>
            <p:nvPr/>
          </p:nvCxnSpPr>
          <p:spPr bwMode="auto">
            <a:xfrm flipH="1">
              <a:off x="6154738" y="4558680"/>
              <a:ext cx="469900" cy="5461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93" name="Oval 150"/>
            <p:cNvSpPr>
              <a:spLocks noChangeArrowheads="1"/>
            </p:cNvSpPr>
            <p:nvPr/>
          </p:nvSpPr>
          <p:spPr bwMode="auto">
            <a:xfrm>
              <a:off x="4141788" y="4298330"/>
              <a:ext cx="304800" cy="3048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l-GR" altLang="en-US">
                <a:latin typeface="+mj-lt"/>
              </a:endParaRPr>
            </a:p>
          </p:txBody>
        </p:sp>
        <p:sp>
          <p:nvSpPr>
            <p:cNvPr id="94" name="Oval 151"/>
            <p:cNvSpPr>
              <a:spLocks noChangeArrowheads="1"/>
            </p:cNvSpPr>
            <p:nvPr/>
          </p:nvSpPr>
          <p:spPr bwMode="auto">
            <a:xfrm>
              <a:off x="4827588" y="4298330"/>
              <a:ext cx="304800" cy="3048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l-GR" altLang="en-US">
                <a:latin typeface="+mj-lt"/>
              </a:endParaRPr>
            </a:p>
          </p:txBody>
        </p:sp>
        <p:sp>
          <p:nvSpPr>
            <p:cNvPr id="95" name="Oval 152"/>
            <p:cNvSpPr>
              <a:spLocks noChangeArrowheads="1"/>
            </p:cNvSpPr>
            <p:nvPr/>
          </p:nvSpPr>
          <p:spPr bwMode="auto">
            <a:xfrm>
              <a:off x="4141788" y="5060330"/>
              <a:ext cx="304800" cy="3048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l-GR" altLang="en-US">
                <a:latin typeface="+mj-lt"/>
              </a:endParaRPr>
            </a:p>
          </p:txBody>
        </p:sp>
        <p:sp>
          <p:nvSpPr>
            <p:cNvPr id="96" name="Oval 153"/>
            <p:cNvSpPr>
              <a:spLocks noChangeArrowheads="1"/>
            </p:cNvSpPr>
            <p:nvPr/>
          </p:nvSpPr>
          <p:spPr bwMode="auto">
            <a:xfrm>
              <a:off x="4827588" y="5060330"/>
              <a:ext cx="304800" cy="3048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l-GR" altLang="en-US">
                <a:latin typeface="+mj-lt"/>
              </a:endParaRPr>
            </a:p>
          </p:txBody>
        </p:sp>
        <p:cxnSp>
          <p:nvCxnSpPr>
            <p:cNvPr id="97" name="AutoShape 154"/>
            <p:cNvCxnSpPr>
              <a:cxnSpLocks noChangeShapeType="1"/>
              <a:stCxn id="93" idx="6"/>
              <a:endCxn id="94" idx="2"/>
            </p:cNvCxnSpPr>
            <p:nvPr/>
          </p:nvCxnSpPr>
          <p:spPr bwMode="auto">
            <a:xfrm>
              <a:off x="4446588" y="4450730"/>
              <a:ext cx="381000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8" name="AutoShape 156"/>
            <p:cNvCxnSpPr>
              <a:cxnSpLocks noChangeShapeType="1"/>
              <a:stCxn id="95" idx="6"/>
              <a:endCxn id="96" idx="2"/>
            </p:cNvCxnSpPr>
            <p:nvPr/>
          </p:nvCxnSpPr>
          <p:spPr bwMode="auto">
            <a:xfrm>
              <a:off x="4446588" y="5212730"/>
              <a:ext cx="381000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9" name="AutoShape 158"/>
            <p:cNvCxnSpPr>
              <a:cxnSpLocks noChangeShapeType="1"/>
              <a:stCxn id="94" idx="3"/>
              <a:endCxn id="95" idx="7"/>
            </p:cNvCxnSpPr>
            <p:nvPr/>
          </p:nvCxnSpPr>
          <p:spPr bwMode="auto">
            <a:xfrm flipH="1">
              <a:off x="4402138" y="4558680"/>
              <a:ext cx="469900" cy="5461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131" name="Group 130"/>
          <p:cNvGrpSpPr/>
          <p:nvPr/>
        </p:nvGrpSpPr>
        <p:grpSpPr>
          <a:xfrm>
            <a:off x="2312988" y="4810472"/>
            <a:ext cx="6324600" cy="1066800"/>
            <a:chOff x="2312988" y="5898530"/>
            <a:chExt cx="6324600" cy="1066800"/>
          </a:xfrm>
        </p:grpSpPr>
        <p:sp>
          <p:nvSpPr>
            <p:cNvPr id="100" name="Oval 160"/>
            <p:cNvSpPr>
              <a:spLocks noChangeArrowheads="1"/>
            </p:cNvSpPr>
            <p:nvPr/>
          </p:nvSpPr>
          <p:spPr bwMode="auto">
            <a:xfrm>
              <a:off x="2312988" y="5898530"/>
              <a:ext cx="304800" cy="304800"/>
            </a:xfrm>
            <a:prstGeom prst="ellipse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l-GR" altLang="en-US">
                <a:latin typeface="+mj-lt"/>
              </a:endParaRPr>
            </a:p>
          </p:txBody>
        </p:sp>
        <p:sp>
          <p:nvSpPr>
            <p:cNvPr id="101" name="Oval 161"/>
            <p:cNvSpPr>
              <a:spLocks noChangeArrowheads="1"/>
            </p:cNvSpPr>
            <p:nvPr/>
          </p:nvSpPr>
          <p:spPr bwMode="auto">
            <a:xfrm>
              <a:off x="2998788" y="5898530"/>
              <a:ext cx="304800" cy="304800"/>
            </a:xfrm>
            <a:prstGeom prst="ellipse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l-GR" altLang="en-US">
                <a:latin typeface="+mj-lt"/>
              </a:endParaRPr>
            </a:p>
          </p:txBody>
        </p:sp>
        <p:sp>
          <p:nvSpPr>
            <p:cNvPr id="102" name="Oval 162"/>
            <p:cNvSpPr>
              <a:spLocks noChangeArrowheads="1"/>
            </p:cNvSpPr>
            <p:nvPr/>
          </p:nvSpPr>
          <p:spPr bwMode="auto">
            <a:xfrm>
              <a:off x="2312988" y="6660530"/>
              <a:ext cx="304800" cy="304800"/>
            </a:xfrm>
            <a:prstGeom prst="ellipse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l-GR" altLang="en-US">
                <a:latin typeface="+mj-lt"/>
              </a:endParaRPr>
            </a:p>
          </p:txBody>
        </p:sp>
        <p:sp>
          <p:nvSpPr>
            <p:cNvPr id="103" name="Oval 163"/>
            <p:cNvSpPr>
              <a:spLocks noChangeArrowheads="1"/>
            </p:cNvSpPr>
            <p:nvPr/>
          </p:nvSpPr>
          <p:spPr bwMode="auto">
            <a:xfrm>
              <a:off x="2998788" y="6660530"/>
              <a:ext cx="304800" cy="304800"/>
            </a:xfrm>
            <a:prstGeom prst="ellipse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l-GR" altLang="en-US">
                <a:latin typeface="+mj-lt"/>
              </a:endParaRPr>
            </a:p>
          </p:txBody>
        </p:sp>
        <p:cxnSp>
          <p:nvCxnSpPr>
            <p:cNvPr id="104" name="AutoShape 164"/>
            <p:cNvCxnSpPr>
              <a:cxnSpLocks noChangeShapeType="1"/>
              <a:stCxn id="100" idx="6"/>
              <a:endCxn id="101" idx="2"/>
            </p:cNvCxnSpPr>
            <p:nvPr/>
          </p:nvCxnSpPr>
          <p:spPr bwMode="auto">
            <a:xfrm>
              <a:off x="2617788" y="6050930"/>
              <a:ext cx="381000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5" name="AutoShape 165"/>
            <p:cNvCxnSpPr>
              <a:cxnSpLocks noChangeShapeType="1"/>
              <a:stCxn id="100" idx="4"/>
              <a:endCxn id="102" idx="0"/>
            </p:cNvCxnSpPr>
            <p:nvPr/>
          </p:nvCxnSpPr>
          <p:spPr bwMode="auto">
            <a:xfrm>
              <a:off x="2465388" y="6203330"/>
              <a:ext cx="0" cy="4572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6" name="AutoShape 169"/>
            <p:cNvCxnSpPr>
              <a:cxnSpLocks noChangeShapeType="1"/>
              <a:stCxn id="100" idx="5"/>
              <a:endCxn id="103" idx="1"/>
            </p:cNvCxnSpPr>
            <p:nvPr/>
          </p:nvCxnSpPr>
          <p:spPr bwMode="auto">
            <a:xfrm>
              <a:off x="2573338" y="6158880"/>
              <a:ext cx="469900" cy="5461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07" name="Oval 170"/>
            <p:cNvSpPr>
              <a:spLocks noChangeArrowheads="1"/>
            </p:cNvSpPr>
            <p:nvPr/>
          </p:nvSpPr>
          <p:spPr bwMode="auto">
            <a:xfrm>
              <a:off x="7646988" y="5898530"/>
              <a:ext cx="304800" cy="304800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l-GR" altLang="en-US">
                <a:latin typeface="+mj-lt"/>
              </a:endParaRPr>
            </a:p>
          </p:txBody>
        </p:sp>
        <p:sp>
          <p:nvSpPr>
            <p:cNvPr id="108" name="Oval 171"/>
            <p:cNvSpPr>
              <a:spLocks noChangeArrowheads="1"/>
            </p:cNvSpPr>
            <p:nvPr/>
          </p:nvSpPr>
          <p:spPr bwMode="auto">
            <a:xfrm>
              <a:off x="8332788" y="5898530"/>
              <a:ext cx="304800" cy="304800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l-GR" altLang="en-US">
                <a:latin typeface="+mj-lt"/>
              </a:endParaRPr>
            </a:p>
          </p:txBody>
        </p:sp>
        <p:sp>
          <p:nvSpPr>
            <p:cNvPr id="109" name="Oval 172"/>
            <p:cNvSpPr>
              <a:spLocks noChangeArrowheads="1"/>
            </p:cNvSpPr>
            <p:nvPr/>
          </p:nvSpPr>
          <p:spPr bwMode="auto">
            <a:xfrm>
              <a:off x="7646988" y="6660530"/>
              <a:ext cx="304800" cy="304800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l-GR" altLang="en-US">
                <a:latin typeface="+mj-lt"/>
              </a:endParaRPr>
            </a:p>
          </p:txBody>
        </p:sp>
        <p:sp>
          <p:nvSpPr>
            <p:cNvPr id="110" name="Oval 173"/>
            <p:cNvSpPr>
              <a:spLocks noChangeArrowheads="1"/>
            </p:cNvSpPr>
            <p:nvPr/>
          </p:nvSpPr>
          <p:spPr bwMode="auto">
            <a:xfrm>
              <a:off x="8332788" y="6660530"/>
              <a:ext cx="304800" cy="304800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l-GR" altLang="en-US">
                <a:latin typeface="+mj-lt"/>
              </a:endParaRPr>
            </a:p>
          </p:txBody>
        </p:sp>
        <p:cxnSp>
          <p:nvCxnSpPr>
            <p:cNvPr id="111" name="AutoShape 174"/>
            <p:cNvCxnSpPr>
              <a:cxnSpLocks noChangeShapeType="1"/>
              <a:stCxn id="107" idx="6"/>
              <a:endCxn id="108" idx="2"/>
            </p:cNvCxnSpPr>
            <p:nvPr/>
          </p:nvCxnSpPr>
          <p:spPr bwMode="auto">
            <a:xfrm>
              <a:off x="7951788" y="6050930"/>
              <a:ext cx="381000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2" name="AutoShape 177"/>
            <p:cNvCxnSpPr>
              <a:cxnSpLocks noChangeShapeType="1"/>
              <a:stCxn id="108" idx="4"/>
              <a:endCxn id="110" idx="0"/>
            </p:cNvCxnSpPr>
            <p:nvPr/>
          </p:nvCxnSpPr>
          <p:spPr bwMode="auto">
            <a:xfrm>
              <a:off x="8485188" y="6203330"/>
              <a:ext cx="0" cy="4572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3" name="AutoShape 178"/>
            <p:cNvCxnSpPr>
              <a:cxnSpLocks noChangeShapeType="1"/>
              <a:stCxn id="108" idx="3"/>
              <a:endCxn id="109" idx="7"/>
            </p:cNvCxnSpPr>
            <p:nvPr/>
          </p:nvCxnSpPr>
          <p:spPr bwMode="auto">
            <a:xfrm flipH="1">
              <a:off x="7907338" y="6158880"/>
              <a:ext cx="469900" cy="5461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14" name="Oval 180"/>
            <p:cNvSpPr>
              <a:spLocks noChangeArrowheads="1"/>
            </p:cNvSpPr>
            <p:nvPr/>
          </p:nvSpPr>
          <p:spPr bwMode="auto">
            <a:xfrm>
              <a:off x="5894388" y="5898530"/>
              <a:ext cx="304800" cy="304800"/>
            </a:xfrm>
            <a:prstGeom prst="ellipse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l-GR" altLang="en-US">
                <a:latin typeface="+mj-lt"/>
              </a:endParaRPr>
            </a:p>
          </p:txBody>
        </p:sp>
        <p:sp>
          <p:nvSpPr>
            <p:cNvPr id="115" name="Oval 181"/>
            <p:cNvSpPr>
              <a:spLocks noChangeArrowheads="1"/>
            </p:cNvSpPr>
            <p:nvPr/>
          </p:nvSpPr>
          <p:spPr bwMode="auto">
            <a:xfrm>
              <a:off x="6580188" y="5898530"/>
              <a:ext cx="304800" cy="304800"/>
            </a:xfrm>
            <a:prstGeom prst="ellipse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l-GR" altLang="en-US">
                <a:latin typeface="+mj-lt"/>
              </a:endParaRPr>
            </a:p>
          </p:txBody>
        </p:sp>
        <p:sp>
          <p:nvSpPr>
            <p:cNvPr id="116" name="Oval 182"/>
            <p:cNvSpPr>
              <a:spLocks noChangeArrowheads="1"/>
            </p:cNvSpPr>
            <p:nvPr/>
          </p:nvSpPr>
          <p:spPr bwMode="auto">
            <a:xfrm>
              <a:off x="5894388" y="6660530"/>
              <a:ext cx="304800" cy="304800"/>
            </a:xfrm>
            <a:prstGeom prst="ellipse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l-GR" altLang="en-US">
                <a:latin typeface="+mj-lt"/>
              </a:endParaRPr>
            </a:p>
          </p:txBody>
        </p:sp>
        <p:sp>
          <p:nvSpPr>
            <p:cNvPr id="117" name="Oval 183"/>
            <p:cNvSpPr>
              <a:spLocks noChangeArrowheads="1"/>
            </p:cNvSpPr>
            <p:nvPr/>
          </p:nvSpPr>
          <p:spPr bwMode="auto">
            <a:xfrm>
              <a:off x="6580188" y="6660530"/>
              <a:ext cx="304800" cy="304800"/>
            </a:xfrm>
            <a:prstGeom prst="ellipse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l-GR" altLang="en-US">
                <a:latin typeface="+mj-lt"/>
              </a:endParaRPr>
            </a:p>
          </p:txBody>
        </p:sp>
        <p:cxnSp>
          <p:nvCxnSpPr>
            <p:cNvPr id="118" name="AutoShape 186"/>
            <p:cNvCxnSpPr>
              <a:cxnSpLocks noChangeShapeType="1"/>
              <a:stCxn id="116" idx="6"/>
              <a:endCxn id="117" idx="2"/>
            </p:cNvCxnSpPr>
            <p:nvPr/>
          </p:nvCxnSpPr>
          <p:spPr bwMode="auto">
            <a:xfrm>
              <a:off x="6199188" y="6812930"/>
              <a:ext cx="381000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9" name="AutoShape 187"/>
            <p:cNvCxnSpPr>
              <a:cxnSpLocks noChangeShapeType="1"/>
              <a:stCxn id="115" idx="4"/>
              <a:endCxn id="117" idx="0"/>
            </p:cNvCxnSpPr>
            <p:nvPr/>
          </p:nvCxnSpPr>
          <p:spPr bwMode="auto">
            <a:xfrm>
              <a:off x="6732588" y="6203330"/>
              <a:ext cx="0" cy="4572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0" name="AutoShape 189"/>
            <p:cNvCxnSpPr>
              <a:cxnSpLocks noChangeShapeType="1"/>
              <a:stCxn id="114" idx="5"/>
              <a:endCxn id="117" idx="1"/>
            </p:cNvCxnSpPr>
            <p:nvPr/>
          </p:nvCxnSpPr>
          <p:spPr bwMode="auto">
            <a:xfrm>
              <a:off x="6154738" y="6158880"/>
              <a:ext cx="469900" cy="5461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21" name="Oval 190"/>
            <p:cNvSpPr>
              <a:spLocks noChangeArrowheads="1"/>
            </p:cNvSpPr>
            <p:nvPr/>
          </p:nvSpPr>
          <p:spPr bwMode="auto">
            <a:xfrm>
              <a:off x="4141788" y="5898530"/>
              <a:ext cx="304800" cy="304800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l-GR" altLang="en-US">
                <a:latin typeface="+mj-lt"/>
              </a:endParaRPr>
            </a:p>
          </p:txBody>
        </p:sp>
        <p:sp>
          <p:nvSpPr>
            <p:cNvPr id="122" name="Oval 191"/>
            <p:cNvSpPr>
              <a:spLocks noChangeArrowheads="1"/>
            </p:cNvSpPr>
            <p:nvPr/>
          </p:nvSpPr>
          <p:spPr bwMode="auto">
            <a:xfrm>
              <a:off x="4827588" y="5898530"/>
              <a:ext cx="304800" cy="304800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l-GR" altLang="en-US">
                <a:latin typeface="+mj-lt"/>
              </a:endParaRPr>
            </a:p>
          </p:txBody>
        </p:sp>
        <p:sp>
          <p:nvSpPr>
            <p:cNvPr id="123" name="Oval 192"/>
            <p:cNvSpPr>
              <a:spLocks noChangeArrowheads="1"/>
            </p:cNvSpPr>
            <p:nvPr/>
          </p:nvSpPr>
          <p:spPr bwMode="auto">
            <a:xfrm>
              <a:off x="4141788" y="6660530"/>
              <a:ext cx="304800" cy="304800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l-GR" altLang="en-US">
                <a:latin typeface="+mj-lt"/>
              </a:endParaRPr>
            </a:p>
          </p:txBody>
        </p:sp>
        <p:sp>
          <p:nvSpPr>
            <p:cNvPr id="124" name="Oval 193"/>
            <p:cNvSpPr>
              <a:spLocks noChangeArrowheads="1"/>
            </p:cNvSpPr>
            <p:nvPr/>
          </p:nvSpPr>
          <p:spPr bwMode="auto">
            <a:xfrm>
              <a:off x="4827588" y="6660530"/>
              <a:ext cx="304800" cy="304800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l-GR" altLang="en-US">
                <a:latin typeface="+mj-lt"/>
              </a:endParaRPr>
            </a:p>
          </p:txBody>
        </p:sp>
        <p:cxnSp>
          <p:nvCxnSpPr>
            <p:cNvPr id="125" name="AutoShape 195"/>
            <p:cNvCxnSpPr>
              <a:cxnSpLocks noChangeShapeType="1"/>
              <a:stCxn id="121" idx="4"/>
              <a:endCxn id="123" idx="0"/>
            </p:cNvCxnSpPr>
            <p:nvPr/>
          </p:nvCxnSpPr>
          <p:spPr bwMode="auto">
            <a:xfrm>
              <a:off x="4294188" y="6203330"/>
              <a:ext cx="0" cy="4572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6" name="AutoShape 196"/>
            <p:cNvCxnSpPr>
              <a:cxnSpLocks noChangeShapeType="1"/>
              <a:stCxn id="123" idx="6"/>
              <a:endCxn id="124" idx="2"/>
            </p:cNvCxnSpPr>
            <p:nvPr/>
          </p:nvCxnSpPr>
          <p:spPr bwMode="auto">
            <a:xfrm>
              <a:off x="4446588" y="6812930"/>
              <a:ext cx="381000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7" name="AutoShape 198"/>
            <p:cNvCxnSpPr>
              <a:cxnSpLocks noChangeShapeType="1"/>
              <a:stCxn id="122" idx="3"/>
              <a:endCxn id="123" idx="7"/>
            </p:cNvCxnSpPr>
            <p:nvPr/>
          </p:nvCxnSpPr>
          <p:spPr bwMode="auto">
            <a:xfrm flipH="1">
              <a:off x="4402138" y="6158880"/>
              <a:ext cx="469900" cy="5461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132" name="TextBox 131"/>
          <p:cNvSpPr txBox="1"/>
          <p:nvPr/>
        </p:nvSpPr>
        <p:spPr>
          <a:xfrm>
            <a:off x="354796" y="2276872"/>
            <a:ext cx="1093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Graph</a:t>
            </a:r>
          </a:p>
        </p:txBody>
      </p:sp>
      <p:sp>
        <p:nvSpPr>
          <p:cNvPr id="133" name="TextBox 132"/>
          <p:cNvSpPr txBox="1"/>
          <p:nvPr/>
        </p:nvSpPr>
        <p:spPr>
          <a:xfrm>
            <a:off x="3707904" y="5985222"/>
            <a:ext cx="3371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All 16 of its Spanning Trees</a:t>
            </a:r>
          </a:p>
        </p:txBody>
      </p:sp>
    </p:spTree>
    <p:extLst>
      <p:ext uri="{BB962C8B-B14F-4D97-AF65-F5344CB8AC3E}">
        <p14:creationId xmlns:p14="http://schemas.microsoft.com/office/powerpoint/2010/main" val="2611994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Spanning Trees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Why such a collection of </a:t>
            </a:r>
            <a:r>
              <a:rPr lang="en-US" dirty="0">
                <a:latin typeface="Consolas" panose="020B0609020204030204" pitchFamily="49" charset="0"/>
              </a:rPr>
              <a:t>|V|-1 </a:t>
            </a:r>
            <a:r>
              <a:rPr lang="en-US" dirty="0"/>
              <a:t>edges is called a tree?</a:t>
            </a:r>
          </a:p>
          <a:p>
            <a:pPr lvl="1"/>
            <a:r>
              <a:rPr lang="en-US" dirty="0"/>
              <a:t>If any vertex is taken to be the root, we form a tree by treating the adjacent vertices as children, and so on...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dirty="0"/>
              <a:t>25-MST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C8D6E8-E2D4-466A-B54E-56FCD6F950CE}" type="slidenum">
              <a:rPr lang="en-GB" smtClean="0"/>
              <a:pPr/>
              <a:t>8</a:t>
            </a:fld>
            <a:endParaRPr lang="en-GB"/>
          </a:p>
        </p:txBody>
      </p:sp>
      <p:pic>
        <p:nvPicPr>
          <p:cNvPr id="6" name="Picture 8" descr="st0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63" y="2996952"/>
            <a:ext cx="8703473" cy="2376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21391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Spanning Tree on Weighted Graphs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Weight of a spanning tree</a:t>
            </a:r>
          </a:p>
          <a:p>
            <a:pPr lvl="1"/>
            <a:r>
              <a:rPr lang="en-US" dirty="0"/>
              <a:t>Sum of the weights on all the edges which comprise the spanning tree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weight of this spanning tree is 20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dirty="0"/>
              <a:t>25-MST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C8D6E8-E2D4-466A-B54E-56FCD6F950CE}" type="slidenum">
              <a:rPr lang="en-GB" smtClean="0"/>
              <a:pPr/>
              <a:t>9</a:t>
            </a:fld>
            <a:endParaRPr lang="en-GB"/>
          </a:p>
        </p:txBody>
      </p:sp>
      <p:pic>
        <p:nvPicPr>
          <p:cNvPr id="6" name="Picture 4" descr="st0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928" y="2420888"/>
            <a:ext cx="8703833" cy="2376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19647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12393</TotalTime>
  <Words>3672</Words>
  <Application>Microsoft Office PowerPoint</Application>
  <PresentationFormat>On-screen Show (4:3)</PresentationFormat>
  <Paragraphs>912</Paragraphs>
  <Slides>54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59" baseType="lpstr">
      <vt:lpstr>Times New Roman</vt:lpstr>
      <vt:lpstr>Tahoma</vt:lpstr>
      <vt:lpstr>Consolas</vt:lpstr>
      <vt:lpstr>Wingdings</vt:lpstr>
      <vt:lpstr>Default Design</vt:lpstr>
      <vt:lpstr>Data Structures</vt:lpstr>
      <vt:lpstr>Spanning Trees</vt:lpstr>
      <vt:lpstr>Spanning Trees</vt:lpstr>
      <vt:lpstr>Spanning Trees – Example </vt:lpstr>
      <vt:lpstr>Spanning Trees – Example </vt:lpstr>
      <vt:lpstr>Spanning Trees – Example </vt:lpstr>
      <vt:lpstr>Spanning Trees – Example </vt:lpstr>
      <vt:lpstr>Spanning Trees</vt:lpstr>
      <vt:lpstr>Spanning Tree on Weighted Graphs</vt:lpstr>
      <vt:lpstr>Minimum Spanning Tree (MST)</vt:lpstr>
      <vt:lpstr>Minimum Spanning Tree (MST)</vt:lpstr>
      <vt:lpstr>Spanning Forest</vt:lpstr>
      <vt:lpstr>Applications </vt:lpstr>
      <vt:lpstr>Application</vt:lpstr>
      <vt:lpstr>Application</vt:lpstr>
      <vt:lpstr>Algorithms For Obtaining MST</vt:lpstr>
      <vt:lpstr>PowerPoint Presentation</vt:lpstr>
      <vt:lpstr>Idea</vt:lpstr>
      <vt:lpstr>Idea</vt:lpstr>
      <vt:lpstr>Prim’s Algorithm</vt:lpstr>
      <vt:lpstr>Prim’s Algorithm – Pseudocode </vt:lpstr>
      <vt:lpstr>Prim’s Algorithm – Data Structure</vt:lpstr>
      <vt:lpstr>Prim’s Algorithm – Example </vt:lpstr>
      <vt:lpstr>Prim’s Algorithm – Example </vt:lpstr>
      <vt:lpstr>Prim’s Algorithm – Example </vt:lpstr>
      <vt:lpstr>Prim’s Algorithm – Example </vt:lpstr>
      <vt:lpstr>Prim’s Algorithm – Example </vt:lpstr>
      <vt:lpstr>Prim’s Algorithm – Example </vt:lpstr>
      <vt:lpstr>Prim’s Algorithm – Example </vt:lpstr>
      <vt:lpstr>Prim’s Algorithm – Example </vt:lpstr>
      <vt:lpstr>Prim’s Algorithm – Example </vt:lpstr>
      <vt:lpstr>Prim’s Algorithm – Example </vt:lpstr>
      <vt:lpstr>Prim’s Algorithm – Example </vt:lpstr>
      <vt:lpstr>Prim’s Algorithm – Example </vt:lpstr>
      <vt:lpstr>Prim’s Algorithm – Example </vt:lpstr>
      <vt:lpstr>Prim’s Algorithm – Example </vt:lpstr>
      <vt:lpstr>Prim’s Algorithm – Example </vt:lpstr>
      <vt:lpstr>Prim’s Algorithm – Example </vt:lpstr>
      <vt:lpstr>Prim’s Algorithm – Example </vt:lpstr>
      <vt:lpstr>Prim’s Algorithm – Example </vt:lpstr>
      <vt:lpstr>Prim’s Algorithm – Example </vt:lpstr>
      <vt:lpstr>Prim’s Algorithm – Example </vt:lpstr>
      <vt:lpstr>Prim’s Algorithm – Example </vt:lpstr>
      <vt:lpstr>Prim’s Algorithm – Example </vt:lpstr>
      <vt:lpstr>Prim’s Algorithm – Example </vt:lpstr>
      <vt:lpstr>Prim’s Algorithm – Example </vt:lpstr>
      <vt:lpstr>Prim’s Algorithm – Example </vt:lpstr>
      <vt:lpstr>Prim’s Algorithm – Example </vt:lpstr>
      <vt:lpstr>Prim’s Algorithm – Example </vt:lpstr>
      <vt:lpstr>Prim’s Algorithm – Example </vt:lpstr>
      <vt:lpstr>Prim’s Algorithm – Example </vt:lpstr>
      <vt:lpstr>Prim’s Algorithm – Example </vt:lpstr>
      <vt:lpstr>Kruskal’s Algorithm vs Prim’s Algorithm</vt:lpstr>
      <vt:lpstr>Any Question So Far?</vt:lpstr>
    </vt:vector>
  </TitlesOfParts>
  <Company>IPVS - Universität Stuttgart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Grundlagen der Betriebssysteme</dc:title>
  <dc:creator>koldehbs</dc:creator>
  <cp:lastModifiedBy>Hassan Mustafa</cp:lastModifiedBy>
  <cp:revision>2613</cp:revision>
  <cp:lastPrinted>2013-10-17T07:59:38Z</cp:lastPrinted>
  <dcterms:created xsi:type="dcterms:W3CDTF">2007-03-29T10:37:57Z</dcterms:created>
  <dcterms:modified xsi:type="dcterms:W3CDTF">2021-01-31T06:35:56Z</dcterms:modified>
</cp:coreProperties>
</file>